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Lst>
  <p:notesMasterIdLst>
    <p:notesMasterId r:id="rId5"/>
  </p:notesMasterIdLst>
  <p:sldIdLst>
    <p:sldId id="256" r:id="rId6"/>
    <p:sldId id="257" r:id="rId7"/>
    <p:sldId id="258" r:id="rId8"/>
    <p:sldId id="259" r:id="rId9"/>
    <p:sldId id="260" r:id="rId10"/>
    <p:sldId id="261" r:id="rId11"/>
    <p:sldId id="262" r:id="rId12"/>
  </p:sldIdLst>
  <p:sldSz cy="13716000" cx="24384000"/>
  <p:notesSz cx="6858000" cy="9144000"/>
  <p:embeddedFontLst>
    <p:embeddedFont>
      <p:font typeface="Roboto"/>
      <p:regular r:id="rId13"/>
      <p:bold r:id="rId14"/>
      <p:italic r:id="rId15"/>
      <p:boldItalic r:id="rId16"/>
    </p:embeddedFont>
    <p:embeddedFont>
      <p:font typeface="Lato"/>
      <p:regular r:id="rId17"/>
      <p:bold r:id="rId18"/>
      <p:italic r:id="rId19"/>
      <p:boldItalic r:id="rId20"/>
    </p:embeddedFont>
    <p:embeddedFont>
      <p:font typeface="Helvetica Neue"/>
      <p:regular r:id="rId21"/>
      <p:bold r:id="rId22"/>
      <p:italic r:id="rId23"/>
      <p:boldItalic r:id="rId24"/>
    </p:embeddedFont>
    <p:embeddedFont>
      <p:font typeface="Encode Sans Black"/>
      <p:bold r:id="rId25"/>
    </p:embeddedFont>
    <p:embeddedFont>
      <p:font typeface="Open Sans Light"/>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h+Qm1asJS+2Q9mhDTgh3dgLWm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penSansLight-regular.fntdata"/><Relationship Id="rId25" Type="http://schemas.openxmlformats.org/officeDocument/2006/relationships/font" Target="fonts/EncodeSansBlack-bold.fntdata"/><Relationship Id="rId28" Type="http://schemas.openxmlformats.org/officeDocument/2006/relationships/font" Target="fonts/OpenSansLight-italic.fntdata"/><Relationship Id="rId27" Type="http://schemas.openxmlformats.org/officeDocument/2006/relationships/font" Target="fonts/OpenSans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font" Target="fonts/Roboto-regular.fntdata"/><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Lato-regular.fntdata"/><Relationship Id="rId16" Type="http://schemas.openxmlformats.org/officeDocument/2006/relationships/font" Target="fonts/Roboto-boldItalic.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1600"/>
              <a:t>Good morning everyone, my name is Devin. Today I am joined by Li-Ling, Fletcher, and Rebecca to discuss our project for Micro-AV – linked vehicles. Our sponsors are Dr. Tyler Folsom and Micro AV, and received technical advising from Dr. Jong Yoon.</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en-US" sz="1600"/>
              <a:t>The need for this project was identified to be a fuel and cost saving opportunity in transportation. Drag forces on vehicles reduce their efficiency, which can counteracted by platooning. Fuel efficiency increases with decreased following distance up to a maximum when vehicles are physically coupled. While platooning and linking solutions exists for larger vehicles like trucks and trains, Micro-AV looks to apply this concept to urban transit for small electric </a:t>
            </a:r>
            <a:r>
              <a:rPr lang="en-US" sz="1600"/>
              <a:t>vehicles which are independently driven to form a modular bus. Our project is to design and build the linking system which can couple and decouple as needed. Our scope constrains us to complete it within the capstone period with the allotted budget, and to make it compatible with small vehicles for future capstone work.</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600"/>
              <a:t>Fletcher</a:t>
            </a:r>
            <a:endParaRPr sz="2600"/>
          </a:p>
          <a:p>
            <a:pPr indent="-317500" lvl="0" marL="457200" rtl="0" algn="l">
              <a:lnSpc>
                <a:spcPct val="117999"/>
              </a:lnSpc>
              <a:spcBef>
                <a:spcPts val="0"/>
              </a:spcBef>
              <a:spcAft>
                <a:spcPts val="0"/>
              </a:spcAft>
              <a:buSzPts val="1400"/>
              <a:buAutoNum type="arabicPeriod"/>
            </a:pPr>
            <a:r>
              <a:rPr lang="en-US" sz="1400"/>
              <a:t>The mechanisms </a:t>
            </a:r>
            <a:r>
              <a:rPr lang="en-US" sz="1400"/>
              <a:t>components needed to be simple enough to be machined in the universities machine shop. </a:t>
            </a:r>
            <a:r>
              <a:rPr lang="en-US" sz="1400"/>
              <a:t>Having the ability to machine parts inhouse brought the overall cost down. </a:t>
            </a:r>
            <a:endParaRPr sz="1400"/>
          </a:p>
          <a:p>
            <a:pPr indent="-317500" lvl="0" marL="457200" rtl="0" algn="l">
              <a:lnSpc>
                <a:spcPct val="117999"/>
              </a:lnSpc>
              <a:spcBef>
                <a:spcPts val="0"/>
              </a:spcBef>
              <a:spcAft>
                <a:spcPts val="0"/>
              </a:spcAft>
              <a:buSzPts val="1400"/>
              <a:buAutoNum type="arabicPeriod"/>
            </a:pPr>
            <a:r>
              <a:rPr lang="en-US" sz="1400"/>
              <a:t>The locking mechanism needed to be able to withstand 2 masses moving at a 5 mph speed differential.</a:t>
            </a:r>
            <a:endParaRPr sz="1400"/>
          </a:p>
          <a:p>
            <a:pPr indent="-317500" lvl="0" marL="457200" rtl="0" algn="l">
              <a:lnSpc>
                <a:spcPct val="117999"/>
              </a:lnSpc>
              <a:spcBef>
                <a:spcPts val="0"/>
              </a:spcBef>
              <a:spcAft>
                <a:spcPts val="0"/>
              </a:spcAft>
              <a:buSzPts val="1400"/>
              <a:buAutoNum type="arabicPeriod"/>
            </a:pPr>
            <a:r>
              <a:rPr lang="en-US" sz="1400"/>
              <a:t>This system needed to be small </a:t>
            </a:r>
            <a:r>
              <a:rPr lang="en-US" sz="1400"/>
              <a:t>enough</a:t>
            </a:r>
            <a:r>
              <a:rPr lang="en-US" sz="1400"/>
              <a:t> to be mounted on </a:t>
            </a:r>
            <a:r>
              <a:rPr lang="en-US" sz="1400"/>
              <a:t>recumbent</a:t>
            </a:r>
            <a:r>
              <a:rPr lang="en-US" sz="1400"/>
              <a:t> trikes and withstand dynamic motion and forces</a:t>
            </a:r>
            <a:endParaRPr sz="1400"/>
          </a:p>
          <a:p>
            <a:pPr indent="-317500" lvl="0" marL="457200" rtl="0" algn="l">
              <a:lnSpc>
                <a:spcPct val="117999"/>
              </a:lnSpc>
              <a:spcBef>
                <a:spcPts val="0"/>
              </a:spcBef>
              <a:spcAft>
                <a:spcPts val="0"/>
              </a:spcAft>
              <a:buSzPts val="1400"/>
              <a:buAutoNum type="arabicPeriod"/>
            </a:pPr>
            <a:r>
              <a:rPr lang="en-US" sz="1400"/>
              <a:t>Most parts of this system are designed out of standard easy to find aluminum stock.</a:t>
            </a:r>
            <a:endParaRPr sz="1400"/>
          </a:p>
          <a:p>
            <a:pPr indent="-317500" lvl="0" marL="457200" rtl="0" algn="l">
              <a:lnSpc>
                <a:spcPct val="117999"/>
              </a:lnSpc>
              <a:spcBef>
                <a:spcPts val="0"/>
              </a:spcBef>
              <a:spcAft>
                <a:spcPts val="0"/>
              </a:spcAft>
              <a:buSzPts val="1400"/>
              <a:buAutoNum type="arabicPeriod"/>
            </a:pPr>
            <a:r>
              <a:rPr lang="en-US" sz="1400"/>
              <a:t>The rest are easily replaced except the lever lock which is created with the CNC machine</a:t>
            </a:r>
            <a:endParaRPr sz="1400"/>
          </a:p>
          <a:p>
            <a:pPr indent="-317500" lvl="0" marL="457200" rtl="0" algn="l">
              <a:lnSpc>
                <a:spcPct val="117999"/>
              </a:lnSpc>
              <a:spcBef>
                <a:spcPts val="0"/>
              </a:spcBef>
              <a:spcAft>
                <a:spcPts val="0"/>
              </a:spcAft>
              <a:buSzPts val="1400"/>
              <a:buAutoNum type="arabicPeriod"/>
            </a:pPr>
            <a:r>
              <a:rPr lang="en-US" sz="1400"/>
              <a:t>We 3D printed out ever component that we could </a:t>
            </a:r>
            <a:endParaRPr sz="1400"/>
          </a:p>
          <a:p>
            <a:pPr indent="-317500" lvl="1" marL="1371600" rtl="0" algn="l">
              <a:lnSpc>
                <a:spcPct val="117999"/>
              </a:lnSpc>
              <a:spcBef>
                <a:spcPts val="0"/>
              </a:spcBef>
              <a:spcAft>
                <a:spcPts val="0"/>
              </a:spcAft>
              <a:buSzPts val="1400"/>
              <a:buAutoNum type="alphaLcPeriod"/>
            </a:pPr>
            <a:r>
              <a:rPr lang="en-US" sz="1400"/>
              <a:t>because of this almost every </a:t>
            </a:r>
            <a:r>
              <a:rPr lang="en-US" sz="1400"/>
              <a:t>component</a:t>
            </a:r>
            <a:r>
              <a:rPr lang="en-US" sz="1400"/>
              <a:t> in the system is easily repaired or replaced</a:t>
            </a:r>
            <a:endParaRPr sz="1400"/>
          </a:p>
          <a:p>
            <a:pPr indent="0" lvl="0" marL="1371600" rtl="0" algn="l">
              <a:lnSpc>
                <a:spcPct val="117999"/>
              </a:lnSpc>
              <a:spcBef>
                <a:spcPts val="0"/>
              </a:spcBef>
              <a:spcAft>
                <a:spcPts val="0"/>
              </a:spcAft>
              <a:buNone/>
            </a:pPr>
            <a:r>
              <a:rPr lang="en-US" sz="1400"/>
              <a:t>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eca0e397e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g24eca0e397e_1_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Fletcher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Rebecca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Li-Ling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Li-Ling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pic>
        <p:nvPicPr>
          <p:cNvPr id="7" name="Google Shape;7;p8"/>
          <p:cNvPicPr preferRelativeResize="0"/>
          <p:nvPr/>
        </p:nvPicPr>
        <p:blipFill rotWithShape="1">
          <a:blip r:embed="rId2">
            <a:alphaModFix/>
          </a:blip>
          <a:srcRect b="0" l="0" r="0" t="0"/>
          <a:stretch/>
        </p:blipFill>
        <p:spPr>
          <a:xfrm>
            <a:off x="1514883" y="9137198"/>
            <a:ext cx="4267200" cy="372533"/>
          </a:xfrm>
          <a:prstGeom prst="rect">
            <a:avLst/>
          </a:prstGeom>
          <a:noFill/>
          <a:ln>
            <a:noFill/>
          </a:ln>
        </p:spPr>
      </p:pic>
      <p:pic>
        <p:nvPicPr>
          <p:cNvPr id="8" name="Google Shape;8;p8"/>
          <p:cNvPicPr preferRelativeResize="0"/>
          <p:nvPr/>
        </p:nvPicPr>
        <p:blipFill rotWithShape="1">
          <a:blip r:embed="rId3">
            <a:alphaModFix/>
          </a:blip>
          <a:srcRect b="0" l="0" r="0" t="0"/>
          <a:stretch/>
        </p:blipFill>
        <p:spPr>
          <a:xfrm>
            <a:off x="1514883" y="12264025"/>
            <a:ext cx="6467269" cy="568728"/>
          </a:xfrm>
          <a:prstGeom prst="rect">
            <a:avLst/>
          </a:prstGeom>
          <a:noFill/>
          <a:ln>
            <a:noFill/>
          </a:ln>
        </p:spPr>
      </p:pic>
      <p:pic>
        <p:nvPicPr>
          <p:cNvPr descr="W Logo_Purple_2685_HEX.png" id="9" name="Google Shape;9;p8"/>
          <p:cNvPicPr preferRelativeResize="0"/>
          <p:nvPr/>
        </p:nvPicPr>
        <p:blipFill rotWithShape="1">
          <a:blip r:embed="rId4">
            <a:alphaModFix/>
          </a:blip>
          <a:srcRect b="0" l="0" r="0" t="0"/>
          <a:stretch/>
        </p:blipFill>
        <p:spPr>
          <a:xfrm>
            <a:off x="20726400" y="930656"/>
            <a:ext cx="3657600" cy="2462784"/>
          </a:xfrm>
          <a:prstGeom prst="rect">
            <a:avLst/>
          </a:prstGeom>
          <a:noFill/>
          <a:ln>
            <a:noFill/>
          </a:ln>
        </p:spPr>
      </p:pic>
      <p:sp>
        <p:nvSpPr>
          <p:cNvPr id="10" name="Google Shape;10;p8"/>
          <p:cNvSpPr txBox="1"/>
          <p:nvPr>
            <p:ph type="title"/>
          </p:nvPr>
        </p:nvSpPr>
        <p:spPr>
          <a:xfrm>
            <a:off x="1227667" y="1719981"/>
            <a:ext cx="18592800" cy="70446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3334"/>
              <a:buFont typeface="Encode Sans Black"/>
              <a:buNone/>
              <a:defRPr b="1" i="0" sz="13334"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56" name="Shape 56"/>
        <p:cNvGrpSpPr/>
        <p:nvPr/>
      </p:nvGrpSpPr>
      <p:grpSpPr>
        <a:xfrm>
          <a:off x="0" y="0"/>
          <a:ext cx="0" cy="0"/>
          <a:chOff x="0" y="0"/>
          <a:chExt cx="0" cy="0"/>
        </a:xfrm>
      </p:grpSpPr>
      <p:sp>
        <p:nvSpPr>
          <p:cNvPr id="57" name="Google Shape;57;p14"/>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8" name="Google Shape;58;p14"/>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9" name="Google Shape;59;p14"/>
          <p:cNvSpPr/>
          <p:nvPr>
            <p:ph idx="3" type="pic"/>
          </p:nvPr>
        </p:nvSpPr>
        <p:spPr>
          <a:xfrm>
            <a:off x="12192000" y="-407266"/>
            <a:ext cx="10916874" cy="14555832"/>
          </a:xfrm>
          <a:prstGeom prst="rect">
            <a:avLst/>
          </a:prstGeom>
          <a:noFill/>
          <a:ln>
            <a:noFill/>
          </a:ln>
        </p:spPr>
      </p:sp>
      <p:sp>
        <p:nvSpPr>
          <p:cNvPr id="60" name="Google Shape;60;p14"/>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61" name="Google Shape;61;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62" name="Shape 62"/>
        <p:cNvGrpSpPr/>
        <p:nvPr/>
      </p:nvGrpSpPr>
      <p:grpSpPr>
        <a:xfrm>
          <a:off x="0" y="0"/>
          <a:ext cx="0" cy="0"/>
          <a:chOff x="0" y="0"/>
          <a:chExt cx="0" cy="0"/>
        </a:xfrm>
      </p:grpSpPr>
      <p:sp>
        <p:nvSpPr>
          <p:cNvPr id="63" name="Google Shape;63;p15"/>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64" name="Google Shape;64;p15"/>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5" name="Shape 65"/>
        <p:cNvGrpSpPr/>
        <p:nvPr/>
      </p:nvGrpSpPr>
      <p:grpSpPr>
        <a:xfrm>
          <a:off x="0" y="0"/>
          <a:ext cx="0" cy="0"/>
          <a:chOff x="0" y="0"/>
          <a:chExt cx="0" cy="0"/>
        </a:xfrm>
      </p:grpSpPr>
      <p:sp>
        <p:nvSpPr>
          <p:cNvPr id="66" name="Google Shape;66;p16"/>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67" name="Google Shape;67;p16"/>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8" name="Google Shape;68;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9" name="Shape 69"/>
        <p:cNvGrpSpPr/>
        <p:nvPr/>
      </p:nvGrpSpPr>
      <p:grpSpPr>
        <a:xfrm>
          <a:off x="0" y="0"/>
          <a:ext cx="0" cy="0"/>
          <a:chOff x="0" y="0"/>
          <a:chExt cx="0" cy="0"/>
        </a:xfrm>
      </p:grpSpPr>
      <p:sp>
        <p:nvSpPr>
          <p:cNvPr id="70" name="Google Shape;70;p17"/>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71" name="Google Shape;71;p17"/>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2" name="Google Shape;72;p17"/>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3" name="Google Shape;73;p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74" name="Shape 74"/>
        <p:cNvGrpSpPr/>
        <p:nvPr/>
      </p:nvGrpSpPr>
      <p:grpSpPr>
        <a:xfrm>
          <a:off x="0" y="0"/>
          <a:ext cx="0" cy="0"/>
          <a:chOff x="0" y="0"/>
          <a:chExt cx="0" cy="0"/>
        </a:xfrm>
      </p:grpSpPr>
      <p:sp>
        <p:nvSpPr>
          <p:cNvPr id="75" name="Google Shape;75;p18"/>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6" name="Google Shape;76;p1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77" name="Shape 77"/>
        <p:cNvGrpSpPr/>
        <p:nvPr/>
      </p:nvGrpSpPr>
      <p:grpSpPr>
        <a:xfrm>
          <a:off x="0" y="0"/>
          <a:ext cx="0" cy="0"/>
          <a:chOff x="0" y="0"/>
          <a:chExt cx="0" cy="0"/>
        </a:xfrm>
      </p:grpSpPr>
      <p:sp>
        <p:nvSpPr>
          <p:cNvPr id="78" name="Google Shape;78;p19"/>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9" name="Google Shape;79;p19"/>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80" name="Google Shape;80;p1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1" name="Shape 81"/>
        <p:cNvGrpSpPr/>
        <p:nvPr/>
      </p:nvGrpSpPr>
      <p:grpSpPr>
        <a:xfrm>
          <a:off x="0" y="0"/>
          <a:ext cx="0" cy="0"/>
          <a:chOff x="0" y="0"/>
          <a:chExt cx="0" cy="0"/>
        </a:xfrm>
      </p:grpSpPr>
      <p:sp>
        <p:nvSpPr>
          <p:cNvPr id="82" name="Google Shape;82;p20"/>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83" name="Google Shape;83;p20"/>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84" name="Google Shape;84;p2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85" name="Shape 85"/>
        <p:cNvGrpSpPr/>
        <p:nvPr/>
      </p:nvGrpSpPr>
      <p:grpSpPr>
        <a:xfrm>
          <a:off x="0" y="0"/>
          <a:ext cx="0" cy="0"/>
          <a:chOff x="0" y="0"/>
          <a:chExt cx="0" cy="0"/>
        </a:xfrm>
      </p:grpSpPr>
      <p:sp>
        <p:nvSpPr>
          <p:cNvPr id="86" name="Google Shape;86;p21"/>
          <p:cNvSpPr/>
          <p:nvPr>
            <p:ph idx="2" type="pic"/>
          </p:nvPr>
        </p:nvSpPr>
        <p:spPr>
          <a:xfrm>
            <a:off x="15760700" y="1016000"/>
            <a:ext cx="7439099" cy="5949678"/>
          </a:xfrm>
          <a:prstGeom prst="rect">
            <a:avLst/>
          </a:prstGeom>
          <a:noFill/>
          <a:ln>
            <a:noFill/>
          </a:ln>
        </p:spPr>
      </p:sp>
      <p:sp>
        <p:nvSpPr>
          <p:cNvPr id="87" name="Google Shape;87;p21"/>
          <p:cNvSpPr/>
          <p:nvPr>
            <p:ph idx="3" type="pic"/>
          </p:nvPr>
        </p:nvSpPr>
        <p:spPr>
          <a:xfrm>
            <a:off x="13500100" y="3978275"/>
            <a:ext cx="10439400" cy="12150181"/>
          </a:xfrm>
          <a:prstGeom prst="rect">
            <a:avLst/>
          </a:prstGeom>
          <a:noFill/>
          <a:ln>
            <a:noFill/>
          </a:ln>
        </p:spPr>
      </p:sp>
      <p:sp>
        <p:nvSpPr>
          <p:cNvPr id="88" name="Google Shape;88;p21"/>
          <p:cNvSpPr/>
          <p:nvPr>
            <p:ph idx="4" type="pic"/>
          </p:nvPr>
        </p:nvSpPr>
        <p:spPr>
          <a:xfrm>
            <a:off x="-139700" y="495300"/>
            <a:ext cx="16611600" cy="12458700"/>
          </a:xfrm>
          <a:prstGeom prst="rect">
            <a:avLst/>
          </a:prstGeom>
          <a:noFill/>
          <a:ln>
            <a:noFill/>
          </a:ln>
        </p:spPr>
      </p:sp>
      <p:sp>
        <p:nvSpPr>
          <p:cNvPr id="89" name="Google Shape;89;p2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0" name="Shape 90"/>
        <p:cNvGrpSpPr/>
        <p:nvPr/>
      </p:nvGrpSpPr>
      <p:grpSpPr>
        <a:xfrm>
          <a:off x="0" y="0"/>
          <a:ext cx="0" cy="0"/>
          <a:chOff x="0" y="0"/>
          <a:chExt cx="0" cy="0"/>
        </a:xfrm>
      </p:grpSpPr>
      <p:sp>
        <p:nvSpPr>
          <p:cNvPr id="91" name="Google Shape;91;p22"/>
          <p:cNvSpPr/>
          <p:nvPr>
            <p:ph idx="2" type="pic"/>
          </p:nvPr>
        </p:nvSpPr>
        <p:spPr>
          <a:xfrm>
            <a:off x="-1333500" y="-5524500"/>
            <a:ext cx="27051000" cy="21640800"/>
          </a:xfrm>
          <a:prstGeom prst="rect">
            <a:avLst/>
          </a:prstGeom>
          <a:noFill/>
          <a:ln>
            <a:noFill/>
          </a:ln>
        </p:spPr>
      </p:sp>
      <p:sp>
        <p:nvSpPr>
          <p:cNvPr id="92" name="Google Shape;92;p2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b="0" i="0" sz="1800" u="none" cap="none" strike="noStrike">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3" name="Shape 93"/>
        <p:cNvGrpSpPr/>
        <p:nvPr/>
      </p:nvGrpSpPr>
      <p:grpSpPr>
        <a:xfrm>
          <a:off x="0" y="0"/>
          <a:ext cx="0" cy="0"/>
          <a:chOff x="0" y="0"/>
          <a:chExt cx="0" cy="0"/>
        </a:xfrm>
      </p:grpSpPr>
      <p:sp>
        <p:nvSpPr>
          <p:cNvPr id="94" name="Google Shape;94;p2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 name="Shape 11"/>
        <p:cNvGrpSpPr/>
        <p:nvPr/>
      </p:nvGrpSpPr>
      <p:grpSpPr>
        <a:xfrm>
          <a:off x="0" y="0"/>
          <a:ext cx="0" cy="0"/>
          <a:chOff x="0" y="0"/>
          <a:chExt cx="0" cy="0"/>
        </a:xfrm>
      </p:grpSpPr>
      <p:pic>
        <p:nvPicPr>
          <p:cNvPr id="12" name="Google Shape;12;p24"/>
          <p:cNvPicPr preferRelativeResize="0"/>
          <p:nvPr/>
        </p:nvPicPr>
        <p:blipFill rotWithShape="1">
          <a:blip r:embed="rId2">
            <a:alphaModFix/>
          </a:blip>
          <a:srcRect b="0" l="0" r="0" t="0"/>
          <a:stretch/>
        </p:blipFill>
        <p:spPr>
          <a:xfrm>
            <a:off x="1514883" y="9137198"/>
            <a:ext cx="4267200" cy="372533"/>
          </a:xfrm>
          <a:prstGeom prst="rect">
            <a:avLst/>
          </a:prstGeom>
          <a:noFill/>
          <a:ln>
            <a:noFill/>
          </a:ln>
        </p:spPr>
      </p:pic>
      <p:pic>
        <p:nvPicPr>
          <p:cNvPr id="13" name="Google Shape;13;p24"/>
          <p:cNvPicPr preferRelativeResize="0"/>
          <p:nvPr/>
        </p:nvPicPr>
        <p:blipFill rotWithShape="1">
          <a:blip r:embed="rId3">
            <a:alphaModFix/>
          </a:blip>
          <a:srcRect b="0" l="0" r="0" t="0"/>
          <a:stretch/>
        </p:blipFill>
        <p:spPr>
          <a:xfrm>
            <a:off x="1514891" y="12507795"/>
            <a:ext cx="10046208" cy="563712"/>
          </a:xfrm>
          <a:prstGeom prst="rect">
            <a:avLst/>
          </a:prstGeom>
          <a:noFill/>
          <a:ln>
            <a:noFill/>
          </a:ln>
        </p:spPr>
      </p:pic>
      <p:pic>
        <p:nvPicPr>
          <p:cNvPr descr="W Logo_Purple_2685_HEX.png" id="14" name="Google Shape;14;p24"/>
          <p:cNvPicPr preferRelativeResize="0"/>
          <p:nvPr/>
        </p:nvPicPr>
        <p:blipFill rotWithShape="1">
          <a:blip r:embed="rId4">
            <a:alphaModFix/>
          </a:blip>
          <a:srcRect b="0" l="0" r="0" t="0"/>
          <a:stretch/>
        </p:blipFill>
        <p:spPr>
          <a:xfrm>
            <a:off x="20726400" y="930656"/>
            <a:ext cx="3657600" cy="2462784"/>
          </a:xfrm>
          <a:prstGeom prst="rect">
            <a:avLst/>
          </a:prstGeom>
          <a:noFill/>
          <a:ln>
            <a:noFill/>
          </a:ln>
        </p:spPr>
      </p:pic>
      <p:sp>
        <p:nvSpPr>
          <p:cNvPr id="15" name="Google Shape;15;p24"/>
          <p:cNvSpPr txBox="1"/>
          <p:nvPr>
            <p:ph type="title"/>
          </p:nvPr>
        </p:nvSpPr>
        <p:spPr>
          <a:xfrm>
            <a:off x="1227669" y="1719981"/>
            <a:ext cx="18592800" cy="70446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3334"/>
              <a:buFont typeface="Encode Sans Black"/>
              <a:buNone/>
              <a:defRPr b="1" i="0" sz="13334"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6" name="Shape 16"/>
        <p:cNvGrpSpPr/>
        <p:nvPr/>
      </p:nvGrpSpPr>
      <p:grpSpPr>
        <a:xfrm>
          <a:off x="0" y="0"/>
          <a:ext cx="0" cy="0"/>
          <a:chOff x="0" y="0"/>
          <a:chExt cx="0" cy="0"/>
        </a:xfrm>
      </p:grpSpPr>
      <p:pic>
        <p:nvPicPr>
          <p:cNvPr id="17" name="Google Shape;17;p25"/>
          <p:cNvPicPr preferRelativeResize="0"/>
          <p:nvPr/>
        </p:nvPicPr>
        <p:blipFill rotWithShape="1">
          <a:blip r:embed="rId2">
            <a:alphaModFix/>
          </a:blip>
          <a:srcRect b="0" l="0" r="0" t="0"/>
          <a:stretch/>
        </p:blipFill>
        <p:spPr>
          <a:xfrm>
            <a:off x="1481017" y="3638409"/>
            <a:ext cx="2943416" cy="256963"/>
          </a:xfrm>
          <a:prstGeom prst="rect">
            <a:avLst/>
          </a:prstGeom>
          <a:noFill/>
          <a:ln>
            <a:noFill/>
          </a:ln>
        </p:spPr>
      </p:pic>
      <p:pic>
        <p:nvPicPr>
          <p:cNvPr id="18" name="Google Shape;18;p25"/>
          <p:cNvPicPr preferRelativeResize="0"/>
          <p:nvPr/>
        </p:nvPicPr>
        <p:blipFill rotWithShape="1">
          <a:blip r:embed="rId3">
            <a:alphaModFix/>
          </a:blip>
          <a:srcRect b="0" l="0" r="0" t="0"/>
          <a:stretch/>
        </p:blipFill>
        <p:spPr>
          <a:xfrm>
            <a:off x="1464084" y="3636022"/>
            <a:ext cx="2943416" cy="256965"/>
          </a:xfrm>
          <a:prstGeom prst="rect">
            <a:avLst/>
          </a:prstGeom>
          <a:noFill/>
          <a:ln>
            <a:noFill/>
          </a:ln>
        </p:spPr>
      </p:pic>
      <p:sp>
        <p:nvSpPr>
          <p:cNvPr id="19" name="Google Shape;19;p25"/>
          <p:cNvSpPr txBox="1"/>
          <p:nvPr>
            <p:ph idx="1" type="body"/>
          </p:nvPr>
        </p:nvSpPr>
        <p:spPr>
          <a:xfrm>
            <a:off x="1194461" y="6187305"/>
            <a:ext cx="21858971" cy="6004696"/>
          </a:xfrm>
          <a:prstGeom prst="rect">
            <a:avLst/>
          </a:prstGeom>
          <a:noFill/>
          <a:ln>
            <a:noFill/>
          </a:ln>
        </p:spPr>
        <p:txBody>
          <a:bodyPr anchorCtr="0" anchor="t" bIns="45700" lIns="91425" spcFirstLastPara="1" rIns="91425" wrap="square" tIns="45700">
            <a:noAutofit/>
          </a:bodyPr>
          <a:lstStyle>
            <a:lvl1pPr indent="-635000" lvl="0" marL="457200" marR="0" rtl="0" algn="l">
              <a:spcBef>
                <a:spcPts val="1280"/>
              </a:spcBef>
              <a:spcAft>
                <a:spcPts val="0"/>
              </a:spcAft>
              <a:buClr>
                <a:schemeClr val="dk2"/>
              </a:buClr>
              <a:buSzPts val="6400"/>
              <a:buFont typeface="Merriweather Sans"/>
              <a:buChar char="&gt;"/>
              <a:defRPr b="1" i="0" sz="6400" u="none" cap="none" strike="noStrike">
                <a:solidFill>
                  <a:schemeClr val="dk2"/>
                </a:solidFill>
                <a:latin typeface="Open Sans"/>
                <a:ea typeface="Open Sans"/>
                <a:cs typeface="Open Sans"/>
                <a:sym typeface="Open Sans"/>
              </a:defRPr>
            </a:lvl1pPr>
            <a:lvl2pPr indent="-567245" lvl="1" marL="914400" marR="0" rtl="0" algn="l">
              <a:spcBef>
                <a:spcPts val="1067"/>
              </a:spcBef>
              <a:spcAft>
                <a:spcPts val="0"/>
              </a:spcAft>
              <a:buClr>
                <a:schemeClr val="dk2"/>
              </a:buClr>
              <a:buSzPts val="5333"/>
              <a:buFont typeface="Arial"/>
              <a:buChar char="–"/>
              <a:defRPr b="1" i="0" sz="5333" u="none" cap="none" strike="noStrike">
                <a:solidFill>
                  <a:schemeClr val="dk2"/>
                </a:solidFill>
                <a:latin typeface="Open Sans"/>
                <a:ea typeface="Open Sans"/>
                <a:cs typeface="Open Sans"/>
                <a:sym typeface="Open Sans"/>
              </a:defRPr>
            </a:lvl2pPr>
            <a:lvl3pPr indent="-533400" lvl="2" marL="1371600" marR="0" rtl="0" algn="l">
              <a:spcBef>
                <a:spcPts val="960"/>
              </a:spcBef>
              <a:spcAft>
                <a:spcPts val="0"/>
              </a:spcAft>
              <a:buClr>
                <a:schemeClr val="dk2"/>
              </a:buClr>
              <a:buSzPts val="4800"/>
              <a:buFont typeface="Merriweather Sans"/>
              <a:buChar char="&gt;"/>
              <a:defRPr b="1" i="0" sz="4800" u="none" cap="none" strike="noStrike">
                <a:solidFill>
                  <a:schemeClr val="dk2"/>
                </a:solidFill>
                <a:latin typeface="Open Sans"/>
                <a:ea typeface="Open Sans"/>
                <a:cs typeface="Open Sans"/>
                <a:sym typeface="Open Sans"/>
              </a:defRPr>
            </a:lvl3pPr>
            <a:lvl4pPr indent="-499554" lvl="3" marL="1828800" marR="0" rtl="0" algn="l">
              <a:spcBef>
                <a:spcPts val="853"/>
              </a:spcBef>
              <a:spcAft>
                <a:spcPts val="0"/>
              </a:spcAft>
              <a:buClr>
                <a:schemeClr val="dk2"/>
              </a:buClr>
              <a:buSzPts val="4267"/>
              <a:buFont typeface="Arial"/>
              <a:buChar char="–"/>
              <a:defRPr b="1" i="0" sz="4267" u="none" cap="none" strike="noStrike">
                <a:solidFill>
                  <a:schemeClr val="dk2"/>
                </a:solidFill>
                <a:latin typeface="Open Sans"/>
                <a:ea typeface="Open Sans"/>
                <a:cs typeface="Open Sans"/>
                <a:sym typeface="Open Sans"/>
              </a:defRPr>
            </a:lvl4pPr>
            <a:lvl5pPr indent="-465645" lvl="4" marL="2286000" marR="0" rtl="0" algn="l">
              <a:spcBef>
                <a:spcPts val="747"/>
              </a:spcBef>
              <a:spcAft>
                <a:spcPts val="0"/>
              </a:spcAft>
              <a:buClr>
                <a:schemeClr val="dk2"/>
              </a:buClr>
              <a:buSzPts val="3733"/>
              <a:buFont typeface="Merriweather Sans"/>
              <a:buChar char="&gt;"/>
              <a:defRPr b="1" i="0" sz="3733" u="none" cap="none" strike="noStrike">
                <a:solidFill>
                  <a:schemeClr val="dk2"/>
                </a:solidFill>
                <a:latin typeface="Open Sans"/>
                <a:ea typeface="Open Sans"/>
                <a:cs typeface="Open Sans"/>
                <a:sym typeface="Open Sans"/>
              </a:defRPr>
            </a:lvl5pPr>
            <a:lvl6pPr indent="-567245" lvl="5" marL="27432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6pPr>
            <a:lvl7pPr indent="-567245" lvl="6" marL="32004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7pPr>
            <a:lvl8pPr indent="-567245" lvl="7" marL="36576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8pPr>
            <a:lvl9pPr indent="-567245" lvl="8" marL="41148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9pPr>
          </a:lstStyle>
          <a:p/>
        </p:txBody>
      </p:sp>
      <p:sp>
        <p:nvSpPr>
          <p:cNvPr id="20" name="Google Shape;20;p25"/>
          <p:cNvSpPr txBox="1"/>
          <p:nvPr>
            <p:ph idx="2" type="body"/>
          </p:nvPr>
        </p:nvSpPr>
        <p:spPr>
          <a:xfrm>
            <a:off x="1227667" y="4615113"/>
            <a:ext cx="21825765" cy="10964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280"/>
              </a:spcBef>
              <a:spcAft>
                <a:spcPts val="0"/>
              </a:spcAft>
              <a:buClr>
                <a:schemeClr val="dk2"/>
              </a:buClr>
              <a:buSzPts val="6400"/>
              <a:buFont typeface="Arial"/>
              <a:buNone/>
              <a:defRPr b="0" i="0" sz="6400" u="none" cap="none" strike="noStrike">
                <a:solidFill>
                  <a:schemeClr val="dk2"/>
                </a:solidFill>
                <a:latin typeface="Arial"/>
                <a:ea typeface="Arial"/>
                <a:cs typeface="Arial"/>
                <a:sym typeface="Arial"/>
              </a:defRPr>
            </a:lvl1pPr>
            <a:lvl2pPr indent="-228600" lvl="1" marL="914400" marR="0" rtl="0" algn="l">
              <a:spcBef>
                <a:spcPts val="1493"/>
              </a:spcBef>
              <a:spcAft>
                <a:spcPts val="0"/>
              </a:spcAft>
              <a:buClr>
                <a:srgbClr val="E8D3A2"/>
              </a:buClr>
              <a:buSzPts val="7467"/>
              <a:buFont typeface="Arial"/>
              <a:buNone/>
              <a:defRPr b="0" i="0" sz="7467"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1280"/>
              </a:spcBef>
              <a:spcAft>
                <a:spcPts val="0"/>
              </a:spcAft>
              <a:buClr>
                <a:srgbClr val="E8D3A2"/>
              </a:buClr>
              <a:buSzPts val="6400"/>
              <a:buFont typeface="Arial"/>
              <a:buNone/>
              <a:defRPr b="0" i="0" sz="6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1067"/>
              </a:spcBef>
              <a:spcAft>
                <a:spcPts val="0"/>
              </a:spcAft>
              <a:buClr>
                <a:srgbClr val="E8D3A2"/>
              </a:buClr>
              <a:buSzPts val="5333"/>
              <a:buFont typeface="Arial"/>
              <a:buNone/>
              <a:defRPr b="0" i="0" sz="5333"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1067"/>
              </a:spcBef>
              <a:spcAft>
                <a:spcPts val="0"/>
              </a:spcAft>
              <a:buClr>
                <a:srgbClr val="E8D3A2"/>
              </a:buClr>
              <a:buSzPts val="5333"/>
              <a:buFont typeface="Arial"/>
              <a:buNone/>
              <a:defRPr b="0" i="0" sz="5333" u="none" cap="none" strike="noStrike">
                <a:solidFill>
                  <a:srgbClr val="E8D3A2"/>
                </a:solidFill>
                <a:latin typeface="Encode Sans Black"/>
                <a:ea typeface="Encode Sans Black"/>
                <a:cs typeface="Encode Sans Black"/>
                <a:sym typeface="Encode Sans Black"/>
              </a:defRPr>
            </a:lvl5pPr>
            <a:lvl6pPr indent="-567245" lvl="5" marL="27432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6pPr>
            <a:lvl7pPr indent="-567245" lvl="6" marL="32004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7pPr>
            <a:lvl8pPr indent="-567245" lvl="7" marL="36576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8pPr>
            <a:lvl9pPr indent="-567245" lvl="8" marL="41148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9pPr>
          </a:lstStyle>
          <a:p/>
        </p:txBody>
      </p:sp>
      <p:pic>
        <p:nvPicPr>
          <p:cNvPr id="21" name="Google Shape;21;p25"/>
          <p:cNvPicPr preferRelativeResize="0"/>
          <p:nvPr/>
        </p:nvPicPr>
        <p:blipFill rotWithShape="1">
          <a:blip r:embed="rId4">
            <a:alphaModFix/>
          </a:blip>
          <a:srcRect b="0" l="0" r="0" t="0"/>
          <a:stretch/>
        </p:blipFill>
        <p:spPr>
          <a:xfrm>
            <a:off x="1514891" y="12507795"/>
            <a:ext cx="10046208" cy="563712"/>
          </a:xfrm>
          <a:prstGeom prst="rect">
            <a:avLst/>
          </a:prstGeom>
          <a:noFill/>
          <a:ln>
            <a:noFill/>
          </a:ln>
        </p:spPr>
      </p:pic>
      <p:sp>
        <p:nvSpPr>
          <p:cNvPr id="22" name="Google Shape;22;p25"/>
          <p:cNvSpPr txBox="1"/>
          <p:nvPr>
            <p:ph type="title"/>
          </p:nvPr>
        </p:nvSpPr>
        <p:spPr>
          <a:xfrm>
            <a:off x="1227667" y="983569"/>
            <a:ext cx="21825765" cy="265006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8000"/>
              <a:buFont typeface="Encode Sans Black"/>
              <a:buNone/>
              <a:defRPr b="1" i="0" sz="8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23" name="Shape 23"/>
        <p:cNvGrpSpPr/>
        <p:nvPr/>
      </p:nvGrpSpPr>
      <p:grpSpPr>
        <a:xfrm>
          <a:off x="0" y="0"/>
          <a:ext cx="0" cy="0"/>
          <a:chOff x="0" y="0"/>
          <a:chExt cx="0" cy="0"/>
        </a:xfrm>
      </p:grpSpPr>
      <p:pic>
        <p:nvPicPr>
          <p:cNvPr id="24" name="Google Shape;24;p26"/>
          <p:cNvPicPr preferRelativeResize="0"/>
          <p:nvPr/>
        </p:nvPicPr>
        <p:blipFill rotWithShape="1">
          <a:blip r:embed="rId2">
            <a:alphaModFix/>
          </a:blip>
          <a:srcRect b="0" l="0" r="0" t="0"/>
          <a:stretch/>
        </p:blipFill>
        <p:spPr>
          <a:xfrm>
            <a:off x="1464084" y="3636022"/>
            <a:ext cx="2943416" cy="256965"/>
          </a:xfrm>
          <a:prstGeom prst="rect">
            <a:avLst/>
          </a:prstGeom>
          <a:noFill/>
          <a:ln>
            <a:noFill/>
          </a:ln>
        </p:spPr>
      </p:pic>
      <p:sp>
        <p:nvSpPr>
          <p:cNvPr id="25" name="Google Shape;25;p26"/>
          <p:cNvSpPr txBox="1"/>
          <p:nvPr>
            <p:ph idx="1" type="body"/>
          </p:nvPr>
        </p:nvSpPr>
        <p:spPr>
          <a:xfrm>
            <a:off x="1194461" y="4615114"/>
            <a:ext cx="21858971" cy="6309069"/>
          </a:xfrm>
          <a:prstGeom prst="rect">
            <a:avLst/>
          </a:prstGeom>
          <a:noFill/>
          <a:ln>
            <a:noFill/>
          </a:ln>
        </p:spPr>
        <p:txBody>
          <a:bodyPr anchorCtr="0" anchor="t" bIns="45700" lIns="91425" spcFirstLastPara="1" rIns="91425" wrap="square" tIns="45700">
            <a:noAutofit/>
          </a:bodyPr>
          <a:lstStyle>
            <a:lvl1pPr indent="-635000" lvl="0" marL="457200" marR="0" rtl="0" algn="l">
              <a:spcBef>
                <a:spcPts val="1280"/>
              </a:spcBef>
              <a:spcAft>
                <a:spcPts val="0"/>
              </a:spcAft>
              <a:buClr>
                <a:schemeClr val="dk2"/>
              </a:buClr>
              <a:buSzPts val="6400"/>
              <a:buFont typeface="Merriweather Sans"/>
              <a:buChar char="&gt;"/>
              <a:defRPr b="1" i="0" sz="6400" u="none" cap="none" strike="noStrike">
                <a:solidFill>
                  <a:schemeClr val="dk2"/>
                </a:solidFill>
                <a:latin typeface="Open Sans"/>
                <a:ea typeface="Open Sans"/>
                <a:cs typeface="Open Sans"/>
                <a:sym typeface="Open Sans"/>
              </a:defRPr>
            </a:lvl1pPr>
            <a:lvl2pPr indent="-567245" lvl="1" marL="914400" marR="0" rtl="0" algn="l">
              <a:spcBef>
                <a:spcPts val="1067"/>
              </a:spcBef>
              <a:spcAft>
                <a:spcPts val="0"/>
              </a:spcAft>
              <a:buClr>
                <a:schemeClr val="dk2"/>
              </a:buClr>
              <a:buSzPts val="5333"/>
              <a:buFont typeface="Arial"/>
              <a:buChar char="–"/>
              <a:defRPr b="1" i="0" sz="5333" u="none" cap="none" strike="noStrike">
                <a:solidFill>
                  <a:schemeClr val="dk2"/>
                </a:solidFill>
                <a:latin typeface="Open Sans"/>
                <a:ea typeface="Open Sans"/>
                <a:cs typeface="Open Sans"/>
                <a:sym typeface="Open Sans"/>
              </a:defRPr>
            </a:lvl2pPr>
            <a:lvl3pPr indent="-533400" lvl="2" marL="1371600" marR="0" rtl="0" algn="l">
              <a:spcBef>
                <a:spcPts val="960"/>
              </a:spcBef>
              <a:spcAft>
                <a:spcPts val="0"/>
              </a:spcAft>
              <a:buClr>
                <a:schemeClr val="dk2"/>
              </a:buClr>
              <a:buSzPts val="4800"/>
              <a:buFont typeface="Merriweather Sans"/>
              <a:buChar char="&gt;"/>
              <a:defRPr b="1" i="0" sz="4800" u="none" cap="none" strike="noStrike">
                <a:solidFill>
                  <a:schemeClr val="dk2"/>
                </a:solidFill>
                <a:latin typeface="Open Sans"/>
                <a:ea typeface="Open Sans"/>
                <a:cs typeface="Open Sans"/>
                <a:sym typeface="Open Sans"/>
              </a:defRPr>
            </a:lvl3pPr>
            <a:lvl4pPr indent="-499554" lvl="3" marL="1828800" marR="0" rtl="0" algn="l">
              <a:spcBef>
                <a:spcPts val="853"/>
              </a:spcBef>
              <a:spcAft>
                <a:spcPts val="0"/>
              </a:spcAft>
              <a:buClr>
                <a:schemeClr val="dk2"/>
              </a:buClr>
              <a:buSzPts val="4267"/>
              <a:buFont typeface="Arial"/>
              <a:buChar char="–"/>
              <a:defRPr b="1" i="0" sz="4267" u="none" cap="none" strike="noStrike">
                <a:solidFill>
                  <a:schemeClr val="dk2"/>
                </a:solidFill>
                <a:latin typeface="Open Sans"/>
                <a:ea typeface="Open Sans"/>
                <a:cs typeface="Open Sans"/>
                <a:sym typeface="Open Sans"/>
              </a:defRPr>
            </a:lvl4pPr>
            <a:lvl5pPr indent="-465645" lvl="4" marL="2286000" marR="0" rtl="0" algn="l">
              <a:spcBef>
                <a:spcPts val="747"/>
              </a:spcBef>
              <a:spcAft>
                <a:spcPts val="0"/>
              </a:spcAft>
              <a:buClr>
                <a:schemeClr val="dk2"/>
              </a:buClr>
              <a:buSzPts val="3733"/>
              <a:buFont typeface="Merriweather Sans"/>
              <a:buChar char="&gt;"/>
              <a:defRPr b="1" i="0" sz="3733" u="none" cap="none" strike="noStrike">
                <a:solidFill>
                  <a:schemeClr val="dk2"/>
                </a:solidFill>
                <a:latin typeface="Open Sans"/>
                <a:ea typeface="Open Sans"/>
                <a:cs typeface="Open Sans"/>
                <a:sym typeface="Open Sans"/>
              </a:defRPr>
            </a:lvl5pPr>
            <a:lvl6pPr indent="-567245" lvl="5" marL="27432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6pPr>
            <a:lvl7pPr indent="-567245" lvl="6" marL="32004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7pPr>
            <a:lvl8pPr indent="-567245" lvl="7" marL="36576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8pPr>
            <a:lvl9pPr indent="-567245" lvl="8" marL="4114800"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9pPr>
          </a:lstStyle>
          <a:p/>
        </p:txBody>
      </p:sp>
      <p:pic>
        <p:nvPicPr>
          <p:cNvPr id="26" name="Google Shape;26;p26"/>
          <p:cNvPicPr preferRelativeResize="0"/>
          <p:nvPr/>
        </p:nvPicPr>
        <p:blipFill rotWithShape="1">
          <a:blip r:embed="rId3">
            <a:alphaModFix/>
          </a:blip>
          <a:srcRect b="0" l="0" r="0" t="0"/>
          <a:stretch/>
        </p:blipFill>
        <p:spPr>
          <a:xfrm>
            <a:off x="1514891" y="12507795"/>
            <a:ext cx="10046208" cy="563712"/>
          </a:xfrm>
          <a:prstGeom prst="rect">
            <a:avLst/>
          </a:prstGeom>
          <a:noFill/>
          <a:ln>
            <a:noFill/>
          </a:ln>
        </p:spPr>
      </p:pic>
      <p:sp>
        <p:nvSpPr>
          <p:cNvPr id="27" name="Google Shape;27;p26"/>
          <p:cNvSpPr txBox="1"/>
          <p:nvPr>
            <p:ph type="title"/>
          </p:nvPr>
        </p:nvSpPr>
        <p:spPr>
          <a:xfrm>
            <a:off x="1227667" y="985956"/>
            <a:ext cx="21825765" cy="265006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8000"/>
              <a:buFont typeface="Encode Sans Black"/>
              <a:buNone/>
              <a:defRPr b="1" i="0" sz="8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28" name="Shape 28"/>
        <p:cNvGrpSpPr/>
        <p:nvPr/>
      </p:nvGrpSpPr>
      <p:grpSpPr>
        <a:xfrm>
          <a:off x="0" y="0"/>
          <a:ext cx="0" cy="0"/>
          <a:chOff x="0" y="0"/>
          <a:chExt cx="0" cy="0"/>
        </a:xfrm>
      </p:grpSpPr>
      <p:pic>
        <p:nvPicPr>
          <p:cNvPr id="29" name="Google Shape;29;p27"/>
          <p:cNvPicPr preferRelativeResize="0"/>
          <p:nvPr/>
        </p:nvPicPr>
        <p:blipFill rotWithShape="1">
          <a:blip r:embed="rId2">
            <a:alphaModFix/>
          </a:blip>
          <a:srcRect b="0" l="0" r="0" t="0"/>
          <a:stretch/>
        </p:blipFill>
        <p:spPr>
          <a:xfrm>
            <a:off x="1464084" y="3636022"/>
            <a:ext cx="2943416" cy="256965"/>
          </a:xfrm>
          <a:prstGeom prst="rect">
            <a:avLst/>
          </a:prstGeom>
          <a:noFill/>
          <a:ln>
            <a:noFill/>
          </a:ln>
        </p:spPr>
      </p:pic>
      <p:sp>
        <p:nvSpPr>
          <p:cNvPr id="30" name="Google Shape;30;p27"/>
          <p:cNvSpPr/>
          <p:nvPr>
            <p:ph idx="2" type="chart"/>
          </p:nvPr>
        </p:nvSpPr>
        <p:spPr>
          <a:xfrm>
            <a:off x="1194462" y="4599940"/>
            <a:ext cx="21825765" cy="7896435"/>
          </a:xfrm>
          <a:prstGeom prst="rect">
            <a:avLst/>
          </a:prstGeom>
          <a:noFill/>
          <a:ln>
            <a:noFill/>
          </a:ln>
        </p:spPr>
        <p:txBody>
          <a:bodyPr anchorCtr="0" anchor="t" bIns="45700" lIns="91425" spcFirstLastPara="1" rIns="91425" wrap="square" tIns="45700">
            <a:normAutofit/>
          </a:bodyPr>
          <a:lstStyle>
            <a:lvl1pPr lvl="0" marR="0" rtl="0" algn="l">
              <a:spcBef>
                <a:spcPts val="1280"/>
              </a:spcBef>
              <a:spcAft>
                <a:spcPts val="0"/>
              </a:spcAft>
              <a:buClr>
                <a:schemeClr val="dk1"/>
              </a:buClr>
              <a:buSzPts val="6400"/>
              <a:buFont typeface="Arial"/>
              <a:buNone/>
              <a:defRPr b="0" i="1" sz="6400" u="none" cap="none" strike="noStrike">
                <a:solidFill>
                  <a:schemeClr val="dk1"/>
                </a:solidFill>
                <a:latin typeface="Open Sans Light"/>
                <a:ea typeface="Open Sans Light"/>
                <a:cs typeface="Open Sans Light"/>
                <a:sym typeface="Open Sans Light"/>
              </a:defRPr>
            </a:lvl1pPr>
            <a:lvl2pPr lvl="1" marR="0" rtl="0" algn="l">
              <a:spcBef>
                <a:spcPts val="1493"/>
              </a:spcBef>
              <a:spcAft>
                <a:spcPts val="0"/>
              </a:spcAft>
              <a:buClr>
                <a:schemeClr val="dk1"/>
              </a:buClr>
              <a:buSzPts val="7467"/>
              <a:buFont typeface="Arial"/>
              <a:buChar char="–"/>
              <a:defRPr b="0" i="0" sz="7467" u="none" cap="none" strike="noStrike">
                <a:solidFill>
                  <a:schemeClr val="dk1"/>
                </a:solidFill>
                <a:latin typeface="Calibri"/>
                <a:ea typeface="Calibri"/>
                <a:cs typeface="Calibri"/>
                <a:sym typeface="Calibri"/>
              </a:defRPr>
            </a:lvl2pPr>
            <a:lvl3pPr lvl="2"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lvl="3"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4pPr>
            <a:lvl5pPr lvl="4"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5pPr>
            <a:lvl6pPr lvl="5"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6pPr>
            <a:lvl7pPr lvl="6"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7pPr>
            <a:lvl8pPr lvl="7"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8pPr>
            <a:lvl9pPr lvl="8" marR="0" rtl="0" algn="l">
              <a:spcBef>
                <a:spcPts val="1067"/>
              </a:spcBef>
              <a:spcAft>
                <a:spcPts val="0"/>
              </a:spcAft>
              <a:buClr>
                <a:schemeClr val="dk1"/>
              </a:buClr>
              <a:buSzPts val="5333"/>
              <a:buFont typeface="Arial"/>
              <a:buChar char="•"/>
              <a:defRPr b="0" i="0" sz="5333" u="none" cap="none" strike="noStrike">
                <a:solidFill>
                  <a:schemeClr val="dk1"/>
                </a:solidFill>
                <a:latin typeface="Calibri"/>
                <a:ea typeface="Calibri"/>
                <a:cs typeface="Calibri"/>
                <a:sym typeface="Calibri"/>
              </a:defRPr>
            </a:lvl9pPr>
          </a:lstStyle>
          <a:p/>
        </p:txBody>
      </p:sp>
      <p:pic>
        <p:nvPicPr>
          <p:cNvPr id="31" name="Google Shape;31;p27"/>
          <p:cNvPicPr preferRelativeResize="0"/>
          <p:nvPr/>
        </p:nvPicPr>
        <p:blipFill rotWithShape="1">
          <a:blip r:embed="rId3">
            <a:alphaModFix/>
          </a:blip>
          <a:srcRect b="0" l="0" r="0" t="0"/>
          <a:stretch/>
        </p:blipFill>
        <p:spPr>
          <a:xfrm>
            <a:off x="1514891" y="12507795"/>
            <a:ext cx="10046208" cy="563712"/>
          </a:xfrm>
          <a:prstGeom prst="rect">
            <a:avLst/>
          </a:prstGeom>
          <a:noFill/>
          <a:ln>
            <a:noFill/>
          </a:ln>
        </p:spPr>
      </p:pic>
      <p:sp>
        <p:nvSpPr>
          <p:cNvPr id="32" name="Google Shape;32;p27"/>
          <p:cNvSpPr txBox="1"/>
          <p:nvPr>
            <p:ph type="title"/>
          </p:nvPr>
        </p:nvSpPr>
        <p:spPr>
          <a:xfrm>
            <a:off x="1227667" y="985956"/>
            <a:ext cx="21792560" cy="265006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8000"/>
              <a:buFont typeface="Encode Sans Black"/>
              <a:buNone/>
              <a:defRPr b="1" i="0" sz="8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37" name="Shape 37"/>
        <p:cNvGrpSpPr/>
        <p:nvPr/>
      </p:nvGrpSpPr>
      <p:grpSpPr>
        <a:xfrm>
          <a:off x="0" y="0"/>
          <a:ext cx="0" cy="0"/>
          <a:chOff x="0" y="0"/>
          <a:chExt cx="0" cy="0"/>
        </a:xfrm>
      </p:grpSpPr>
      <p:sp>
        <p:nvSpPr>
          <p:cNvPr id="38" name="Google Shape;38;p1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9" name="Google Shape;39;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0" name="Google Shape;40;p1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1" name="Google Shape;41;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42" name="Shape 42"/>
        <p:cNvGrpSpPr/>
        <p:nvPr/>
      </p:nvGrpSpPr>
      <p:grpSpPr>
        <a:xfrm>
          <a:off x="0" y="0"/>
          <a:ext cx="0" cy="0"/>
          <a:chOff x="0" y="0"/>
          <a:chExt cx="0" cy="0"/>
        </a:xfrm>
      </p:grpSpPr>
      <p:sp>
        <p:nvSpPr>
          <p:cNvPr id="43" name="Google Shape;43;p11"/>
          <p:cNvSpPr/>
          <p:nvPr>
            <p:ph idx="2" type="pic"/>
          </p:nvPr>
        </p:nvSpPr>
        <p:spPr>
          <a:xfrm>
            <a:off x="-1155700" y="-1295400"/>
            <a:ext cx="26746200" cy="16018933"/>
          </a:xfrm>
          <a:prstGeom prst="rect">
            <a:avLst/>
          </a:prstGeom>
          <a:noFill/>
          <a:ln>
            <a:noFill/>
          </a:ln>
        </p:spPr>
      </p:sp>
      <p:sp>
        <p:nvSpPr>
          <p:cNvPr id="44" name="Google Shape;44;p11"/>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5" name="Google Shape;45;p11"/>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6" name="Google Shape;46;p11"/>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7" name="Google Shape;47;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48" name="Shape 48"/>
        <p:cNvGrpSpPr/>
        <p:nvPr/>
      </p:nvGrpSpPr>
      <p:grpSpPr>
        <a:xfrm>
          <a:off x="0" y="0"/>
          <a:ext cx="0" cy="0"/>
          <a:chOff x="0" y="0"/>
          <a:chExt cx="0" cy="0"/>
        </a:xfrm>
      </p:grpSpPr>
      <p:sp>
        <p:nvSpPr>
          <p:cNvPr id="49" name="Google Shape;49;p12"/>
          <p:cNvSpPr/>
          <p:nvPr>
            <p:ph idx="2" type="pic"/>
          </p:nvPr>
        </p:nvSpPr>
        <p:spPr>
          <a:xfrm>
            <a:off x="10972800" y="-203200"/>
            <a:ext cx="12144837" cy="14135100"/>
          </a:xfrm>
          <a:prstGeom prst="rect">
            <a:avLst/>
          </a:prstGeom>
          <a:noFill/>
          <a:ln>
            <a:noFill/>
          </a:ln>
        </p:spPr>
      </p:sp>
      <p:sp>
        <p:nvSpPr>
          <p:cNvPr id="50" name="Google Shape;50;p12"/>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1" name="Google Shape;51;p12"/>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2" name="Google Shape;52;p12"/>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53" name="Shape 53"/>
        <p:cNvGrpSpPr/>
        <p:nvPr/>
      </p:nvGrpSpPr>
      <p:grpSpPr>
        <a:xfrm>
          <a:off x="0" y="0"/>
          <a:ext cx="0" cy="0"/>
          <a:chOff x="0" y="0"/>
          <a:chExt cx="0" cy="0"/>
        </a:xfrm>
      </p:grpSpPr>
      <p:sp>
        <p:nvSpPr>
          <p:cNvPr id="54" name="Google Shape;54;p13"/>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5" name="Google Shape;55;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15" Type="http://schemas.openxmlformats.org/officeDocument/2006/relationships/theme" Target="../theme/theme3.xml"/><Relationship Id="rId14" Type="http://schemas.openxmlformats.org/officeDocument/2006/relationships/slideLayout" Target="../slideLayouts/slideLayout1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35" name="Google Shape;35;p9"/>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36" name="Google Shape;36;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10.png"/><Relationship Id="rId9" Type="http://schemas.openxmlformats.org/officeDocument/2006/relationships/image" Target="../media/image24.jp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s://www.nrel.gov/transportation/fleettest-platooning.html" TargetMode="External"/><Relationship Id="rId6" Type="http://schemas.openxmlformats.org/officeDocument/2006/relationships/image" Target="../media/image11.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drive.google.com/file/d/1RViAubBcx3fUnRn0Ciwoj1-YohW4wE5H/view" TargetMode="External"/><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b="1728" l="10926" r="10918" t="1728"/>
          <a:stretch/>
        </p:blipFill>
        <p:spPr>
          <a:xfrm>
            <a:off x="14320050" y="4239450"/>
            <a:ext cx="2828374" cy="3589249"/>
          </a:xfrm>
          <a:prstGeom prst="rect">
            <a:avLst/>
          </a:prstGeom>
          <a:noFill/>
          <a:ln>
            <a:noFill/>
          </a:ln>
        </p:spPr>
      </p:pic>
      <p:sp>
        <p:nvSpPr>
          <p:cNvPr id="100" name="Google Shape;100;p1"/>
          <p:cNvSpPr txBox="1"/>
          <p:nvPr>
            <p:ph type="title"/>
          </p:nvPr>
        </p:nvSpPr>
        <p:spPr>
          <a:xfrm>
            <a:off x="0" y="19050"/>
            <a:ext cx="24384000" cy="3338700"/>
          </a:xfrm>
          <a:prstGeom prst="rect">
            <a:avLst/>
          </a:prstGeom>
          <a:solidFill>
            <a:schemeClr val="lt1"/>
          </a:solidFill>
          <a:ln>
            <a:noFill/>
          </a:ln>
          <a:effectLst>
            <a:outerShdw blurRad="50800" rotWithShape="0" algn="ctr" dir="5400000" dist="50800">
              <a:srgbClr val="000000">
                <a:alpha val="74901"/>
              </a:srgbClr>
            </a:outerShdw>
          </a:effectLst>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4000"/>
              <a:buFont typeface="Encode Sans Black"/>
              <a:buNone/>
            </a:pPr>
            <a:r>
              <a:rPr lang="en-US" sz="14000"/>
              <a:t>µAV Linked Vehicles</a:t>
            </a:r>
            <a:endParaRPr/>
          </a:p>
        </p:txBody>
      </p:sp>
      <p:sp>
        <p:nvSpPr>
          <p:cNvPr id="101" name="Google Shape;101;p1"/>
          <p:cNvSpPr txBox="1"/>
          <p:nvPr/>
        </p:nvSpPr>
        <p:spPr>
          <a:xfrm>
            <a:off x="8019305" y="8286913"/>
            <a:ext cx="3975600" cy="208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Li-Ling Plume</a:t>
            </a:r>
            <a:endParaRPr sz="3000"/>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Outreach</a:t>
            </a:r>
            <a:endParaRPr sz="3000"/>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lplume@uw.edu</a:t>
            </a:r>
            <a:endParaRPr sz="3000"/>
          </a:p>
        </p:txBody>
      </p:sp>
      <p:sp>
        <p:nvSpPr>
          <p:cNvPr id="102" name="Google Shape;102;p1"/>
          <p:cNvSpPr txBox="1"/>
          <p:nvPr/>
        </p:nvSpPr>
        <p:spPr>
          <a:xfrm>
            <a:off x="13746438" y="8286913"/>
            <a:ext cx="3975600" cy="208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Fletcher Kurita </a:t>
            </a:r>
            <a:endParaRPr b="1" sz="3000">
              <a:solidFill>
                <a:schemeClr val="dk2"/>
              </a:solidFill>
              <a:latin typeface="Open Sans"/>
              <a:ea typeface="Open Sans"/>
              <a:cs typeface="Open Sans"/>
              <a:sym typeface="Open Sans"/>
            </a:endParaRPr>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Machinist</a:t>
            </a:r>
            <a:endParaRPr b="1" sz="3000">
              <a:solidFill>
                <a:schemeClr val="dk2"/>
              </a:solidFill>
              <a:latin typeface="Open Sans"/>
              <a:ea typeface="Open Sans"/>
              <a:cs typeface="Open Sans"/>
              <a:sym typeface="Open Sans"/>
            </a:endParaRPr>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fletchku@uw.edu</a:t>
            </a:r>
            <a:endParaRPr b="1" sz="3000">
              <a:solidFill>
                <a:schemeClr val="dk2"/>
              </a:solidFill>
              <a:latin typeface="Open Sans"/>
              <a:ea typeface="Open Sans"/>
              <a:cs typeface="Open Sans"/>
              <a:sym typeface="Open Sans"/>
            </a:endParaRPr>
          </a:p>
        </p:txBody>
      </p:sp>
      <p:sp>
        <p:nvSpPr>
          <p:cNvPr id="103" name="Google Shape;103;p1"/>
          <p:cNvSpPr txBox="1"/>
          <p:nvPr/>
        </p:nvSpPr>
        <p:spPr>
          <a:xfrm>
            <a:off x="18295937" y="8286925"/>
            <a:ext cx="5015400" cy="208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Rebecca Sasten</a:t>
            </a:r>
            <a:endParaRPr sz="3000"/>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1"/>
                </a:solidFill>
                <a:latin typeface="Open Sans"/>
                <a:ea typeface="Open Sans"/>
                <a:cs typeface="Open Sans"/>
                <a:sym typeface="Open Sans"/>
              </a:rPr>
              <a:t> Mechanical </a:t>
            </a:r>
            <a:r>
              <a:rPr b="1" lang="en-US" sz="3000">
                <a:solidFill>
                  <a:schemeClr val="dk2"/>
                </a:solidFill>
                <a:latin typeface="Open Sans"/>
                <a:ea typeface="Open Sans"/>
                <a:cs typeface="Open Sans"/>
                <a:sym typeface="Open Sans"/>
              </a:rPr>
              <a:t>Lead</a:t>
            </a:r>
            <a:endParaRPr b="1" sz="3000">
              <a:solidFill>
                <a:schemeClr val="dk2"/>
              </a:solidFill>
              <a:latin typeface="Open Sans"/>
              <a:ea typeface="Open Sans"/>
              <a:cs typeface="Open Sans"/>
              <a:sym typeface="Open Sans"/>
            </a:endParaRPr>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rsasten@uw.edu</a:t>
            </a:r>
            <a:endParaRPr b="1" sz="3000">
              <a:solidFill>
                <a:schemeClr val="dk2"/>
              </a:solidFill>
              <a:latin typeface="Open Sans"/>
              <a:ea typeface="Open Sans"/>
              <a:cs typeface="Open Sans"/>
              <a:sym typeface="Open Sans"/>
            </a:endParaRPr>
          </a:p>
        </p:txBody>
      </p:sp>
      <p:sp>
        <p:nvSpPr>
          <p:cNvPr id="104" name="Google Shape;104;p1"/>
          <p:cNvSpPr txBox="1"/>
          <p:nvPr/>
        </p:nvSpPr>
        <p:spPr>
          <a:xfrm>
            <a:off x="1050000" y="8286931"/>
            <a:ext cx="6449100" cy="158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Devin Taing</a:t>
            </a:r>
            <a:endParaRPr sz="3000"/>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Project Manager</a:t>
            </a:r>
            <a:endParaRPr sz="3000"/>
          </a:p>
          <a:p>
            <a:pPr indent="0" lvl="0" marL="0" marR="0" rtl="0" algn="ctr">
              <a:lnSpc>
                <a:spcPct val="100000"/>
              </a:lnSpc>
              <a:spcBef>
                <a:spcPts val="440"/>
              </a:spcBef>
              <a:spcAft>
                <a:spcPts val="0"/>
              </a:spcAft>
              <a:buClr>
                <a:schemeClr val="dk2"/>
              </a:buClr>
              <a:buSzPts val="2200"/>
              <a:buFont typeface="Merriweather Sans"/>
              <a:buNone/>
            </a:pPr>
            <a:r>
              <a:rPr b="1" lang="en-US" sz="3000">
                <a:solidFill>
                  <a:schemeClr val="dk2"/>
                </a:solidFill>
                <a:latin typeface="Open Sans"/>
                <a:ea typeface="Open Sans"/>
                <a:cs typeface="Open Sans"/>
                <a:sym typeface="Open Sans"/>
              </a:rPr>
              <a:t>dpt7@uw.edu</a:t>
            </a:r>
            <a:endParaRPr sz="3000"/>
          </a:p>
        </p:txBody>
      </p:sp>
      <p:sp>
        <p:nvSpPr>
          <p:cNvPr id="105" name="Google Shape;105;p1"/>
          <p:cNvSpPr txBox="1"/>
          <p:nvPr/>
        </p:nvSpPr>
        <p:spPr>
          <a:xfrm>
            <a:off x="196622" y="10294589"/>
            <a:ext cx="24359100" cy="3139500"/>
          </a:xfrm>
          <a:prstGeom prst="rect">
            <a:avLst/>
          </a:prstGeom>
          <a:noFill/>
          <a:ln>
            <a:noFill/>
          </a:ln>
        </p:spPr>
        <p:txBody>
          <a:bodyPr anchorCtr="0" anchor="t" bIns="50800" lIns="50800" spcFirstLastPara="1" rIns="50800" wrap="square" tIns="50800">
            <a:normAutofit fontScale="92500" lnSpcReduction="20000"/>
          </a:bodyPr>
          <a:lstStyle/>
          <a:p>
            <a:pPr indent="-25400" lvl="0" marL="25400" marR="0" rtl="0" algn="ctr">
              <a:lnSpc>
                <a:spcPct val="150000"/>
              </a:lnSpc>
              <a:spcBef>
                <a:spcPts val="0"/>
              </a:spcBef>
              <a:spcAft>
                <a:spcPts val="0"/>
              </a:spcAft>
              <a:buClr>
                <a:srgbClr val="5E5E5E"/>
              </a:buClr>
              <a:buSzPct val="67999"/>
              <a:buFont typeface="Open Sans"/>
              <a:buNone/>
            </a:pPr>
            <a:r>
              <a:rPr b="0" i="0" lang="en-US" sz="4117" u="none" cap="none" strike="noStrike">
                <a:solidFill>
                  <a:srgbClr val="5E5E5E"/>
                </a:solidFill>
                <a:latin typeface="Open Sans"/>
                <a:ea typeface="Open Sans"/>
                <a:cs typeface="Open Sans"/>
                <a:sym typeface="Open Sans"/>
              </a:rPr>
              <a:t>Sponsors/Technical Mentor(s): </a:t>
            </a:r>
            <a:r>
              <a:rPr b="1" lang="en-US" sz="4117">
                <a:solidFill>
                  <a:srgbClr val="5E5E5E"/>
                </a:solidFill>
                <a:latin typeface="Open Sans"/>
                <a:ea typeface="Open Sans"/>
                <a:cs typeface="Open Sans"/>
                <a:sym typeface="Open Sans"/>
              </a:rPr>
              <a:t>µAV, Dr. Tyler Folsom</a:t>
            </a:r>
            <a:r>
              <a:rPr b="1" i="0" lang="en-US" sz="4117" u="none" cap="none" strike="noStrike">
                <a:solidFill>
                  <a:srgbClr val="5E5E5E"/>
                </a:solidFill>
                <a:latin typeface="Open Sans"/>
                <a:ea typeface="Open Sans"/>
                <a:cs typeface="Open Sans"/>
                <a:sym typeface="Open Sans"/>
              </a:rPr>
              <a:t> </a:t>
            </a:r>
            <a:endParaRPr b="0" i="0" sz="4117"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ct val="67999"/>
              <a:buFont typeface="Calibri"/>
              <a:buNone/>
            </a:pPr>
            <a:r>
              <a:rPr b="0" i="0" lang="en-US" sz="4117" u="none" cap="none" strike="noStrike">
                <a:solidFill>
                  <a:srgbClr val="5E5E5E"/>
                </a:solidFill>
                <a:latin typeface="Open Sans"/>
                <a:ea typeface="Open Sans"/>
                <a:cs typeface="Open Sans"/>
                <a:sym typeface="Open Sans"/>
              </a:rPr>
              <a:t>  UW Bothell Eng. Advisor(s): </a:t>
            </a:r>
            <a:r>
              <a:rPr b="1" lang="en-US" sz="4117">
                <a:solidFill>
                  <a:srgbClr val="5E5E5E"/>
                </a:solidFill>
                <a:latin typeface="Open Sans"/>
                <a:ea typeface="Open Sans"/>
                <a:cs typeface="Open Sans"/>
                <a:sym typeface="Open Sans"/>
              </a:rPr>
              <a:t>Dr. Jong Yoon</a:t>
            </a:r>
            <a:endParaRPr b="0" i="0" sz="4117" u="none" cap="none" strike="noStrike">
              <a:solidFill>
                <a:srgbClr val="5E5E5E"/>
              </a:solidFill>
              <a:latin typeface="Open Sans"/>
              <a:ea typeface="Open Sans"/>
              <a:cs typeface="Open Sans"/>
              <a:sym typeface="Open Sans"/>
            </a:endParaRPr>
          </a:p>
          <a:p>
            <a:pPr indent="-25400" lvl="0" marL="25400" marR="0" rtl="0" algn="l">
              <a:lnSpc>
                <a:spcPct val="115000"/>
              </a:lnSpc>
              <a:spcBef>
                <a:spcPts val="0"/>
              </a:spcBef>
              <a:spcAft>
                <a:spcPts val="0"/>
              </a:spcAft>
              <a:buClr>
                <a:srgbClr val="5E5E5E"/>
              </a:buClr>
              <a:buSzPct val="70000"/>
              <a:buFont typeface="Calibri"/>
              <a:buNone/>
            </a:pPr>
            <a:r>
              <a:t/>
            </a:r>
            <a:endParaRPr b="0" i="0" sz="4000" u="none" cap="none" strike="noStrike">
              <a:solidFill>
                <a:srgbClr val="5E5E5E"/>
              </a:solidFill>
              <a:latin typeface="Open Sans"/>
              <a:ea typeface="Open Sans"/>
              <a:cs typeface="Open Sans"/>
              <a:sym typeface="Open Sans"/>
            </a:endParaRPr>
          </a:p>
          <a:p>
            <a:pPr indent="-25400" lvl="0" marL="25400" marR="0" rtl="0" algn="l">
              <a:lnSpc>
                <a:spcPct val="115000"/>
              </a:lnSpc>
              <a:spcBef>
                <a:spcPts val="0"/>
              </a:spcBef>
              <a:spcAft>
                <a:spcPts val="0"/>
              </a:spcAft>
              <a:buClr>
                <a:srgbClr val="5E5E5E"/>
              </a:buClr>
              <a:buSzPct val="70000"/>
              <a:buFont typeface="Calibri"/>
              <a:buNone/>
            </a:pPr>
            <a:r>
              <a:t/>
            </a:r>
            <a:endParaRPr b="0" i="0" sz="40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ct val="70000"/>
              <a:buFont typeface="Calibri"/>
              <a:buNone/>
            </a:pPr>
            <a:r>
              <a:rPr b="0" i="0" lang="en-US" sz="4000" u="none" cap="none" strike="noStrike">
                <a:solidFill>
                  <a:srgbClr val="5E5E5E"/>
                </a:solidFill>
                <a:latin typeface="Open Sans"/>
                <a:ea typeface="Open Sans"/>
                <a:cs typeface="Open Sans"/>
                <a:sym typeface="Open Sans"/>
              </a:rPr>
              <a:t>2022 — 2023</a:t>
            </a:r>
            <a:endParaRPr b="0" i="0" sz="4000" u="none" cap="none" strike="noStrike">
              <a:solidFill>
                <a:srgbClr val="5E5E5E"/>
              </a:solidFill>
              <a:latin typeface="Open Sans"/>
              <a:ea typeface="Open Sans"/>
              <a:cs typeface="Open Sans"/>
              <a:sym typeface="Open Sans"/>
            </a:endParaRPr>
          </a:p>
        </p:txBody>
      </p:sp>
      <p:pic>
        <p:nvPicPr>
          <p:cNvPr id="106" name="Google Shape;106;p1"/>
          <p:cNvPicPr preferRelativeResize="0"/>
          <p:nvPr/>
        </p:nvPicPr>
        <p:blipFill rotWithShape="1">
          <a:blip r:embed="rId4">
            <a:alphaModFix/>
          </a:blip>
          <a:srcRect b="0" l="0" r="0" t="0"/>
          <a:stretch/>
        </p:blipFill>
        <p:spPr>
          <a:xfrm>
            <a:off x="196622" y="12031579"/>
            <a:ext cx="1656241" cy="1474243"/>
          </a:xfrm>
          <a:prstGeom prst="rect">
            <a:avLst/>
          </a:prstGeom>
          <a:noFill/>
          <a:ln>
            <a:noFill/>
          </a:ln>
        </p:spPr>
      </p:pic>
      <p:pic>
        <p:nvPicPr>
          <p:cNvPr id="107" name="Google Shape;107;p1"/>
          <p:cNvPicPr preferRelativeResize="0"/>
          <p:nvPr/>
        </p:nvPicPr>
        <p:blipFill>
          <a:blip r:embed="rId5">
            <a:alphaModFix/>
          </a:blip>
          <a:stretch>
            <a:fillRect/>
          </a:stretch>
        </p:blipFill>
        <p:spPr>
          <a:xfrm>
            <a:off x="22103450" y="11655750"/>
            <a:ext cx="1992950" cy="1992950"/>
          </a:xfrm>
          <a:prstGeom prst="rect">
            <a:avLst/>
          </a:prstGeom>
          <a:noFill/>
          <a:ln>
            <a:noFill/>
          </a:ln>
        </p:spPr>
      </p:pic>
      <p:pic>
        <p:nvPicPr>
          <p:cNvPr id="108" name="Google Shape;108;p1"/>
          <p:cNvPicPr preferRelativeResize="0"/>
          <p:nvPr/>
        </p:nvPicPr>
        <p:blipFill rotWithShape="1">
          <a:blip r:embed="rId6">
            <a:alphaModFix/>
          </a:blip>
          <a:srcRect b="26523" l="28576" r="9137" t="15106"/>
          <a:stretch/>
        </p:blipFill>
        <p:spPr>
          <a:xfrm>
            <a:off x="2865800" y="4266425"/>
            <a:ext cx="2828374" cy="3535324"/>
          </a:xfrm>
          <a:prstGeom prst="rect">
            <a:avLst/>
          </a:prstGeom>
          <a:noFill/>
          <a:ln>
            <a:noFill/>
          </a:ln>
        </p:spPr>
      </p:pic>
      <p:pic>
        <p:nvPicPr>
          <p:cNvPr id="109" name="Google Shape;109;p1"/>
          <p:cNvPicPr preferRelativeResize="0"/>
          <p:nvPr/>
        </p:nvPicPr>
        <p:blipFill>
          <a:blip r:embed="rId7">
            <a:alphaModFix amt="27000"/>
          </a:blip>
          <a:stretch>
            <a:fillRect/>
          </a:stretch>
        </p:blipFill>
        <p:spPr>
          <a:xfrm rot="-1602804">
            <a:off x="3656990" y="7200791"/>
            <a:ext cx="440970" cy="440970"/>
          </a:xfrm>
          <a:prstGeom prst="rect">
            <a:avLst/>
          </a:prstGeom>
          <a:noFill/>
          <a:ln>
            <a:noFill/>
          </a:ln>
        </p:spPr>
      </p:pic>
      <p:pic>
        <p:nvPicPr>
          <p:cNvPr id="110" name="Google Shape;110;p1"/>
          <p:cNvPicPr preferRelativeResize="0"/>
          <p:nvPr/>
        </p:nvPicPr>
        <p:blipFill rotWithShape="1">
          <a:blip r:embed="rId8">
            <a:alphaModFix/>
          </a:blip>
          <a:srcRect b="0" l="0" r="0" t="0"/>
          <a:stretch/>
        </p:blipFill>
        <p:spPr>
          <a:xfrm>
            <a:off x="8456950" y="4266425"/>
            <a:ext cx="3100327" cy="3535324"/>
          </a:xfrm>
          <a:prstGeom prst="rect">
            <a:avLst/>
          </a:prstGeom>
          <a:noFill/>
          <a:ln>
            <a:noFill/>
          </a:ln>
        </p:spPr>
      </p:pic>
      <p:pic>
        <p:nvPicPr>
          <p:cNvPr id="111" name="Google Shape;111;p1"/>
          <p:cNvPicPr preferRelativeResize="0"/>
          <p:nvPr/>
        </p:nvPicPr>
        <p:blipFill>
          <a:blip r:embed="rId7">
            <a:alphaModFix amt="14000"/>
          </a:blip>
          <a:stretch>
            <a:fillRect/>
          </a:stretch>
        </p:blipFill>
        <p:spPr>
          <a:xfrm rot="1553872">
            <a:off x="10989224" y="7363808"/>
            <a:ext cx="421050" cy="421050"/>
          </a:xfrm>
          <a:prstGeom prst="rect">
            <a:avLst/>
          </a:prstGeom>
          <a:noFill/>
          <a:ln>
            <a:noFill/>
          </a:ln>
        </p:spPr>
      </p:pic>
      <p:pic>
        <p:nvPicPr>
          <p:cNvPr id="112" name="Google Shape;112;p1"/>
          <p:cNvPicPr preferRelativeResize="0"/>
          <p:nvPr/>
        </p:nvPicPr>
        <p:blipFill rotWithShape="1">
          <a:blip r:embed="rId9">
            <a:alphaModFix/>
          </a:blip>
          <a:srcRect b="11435" l="0" r="0" t="3732"/>
          <a:stretch/>
        </p:blipFill>
        <p:spPr>
          <a:xfrm>
            <a:off x="19217000" y="4239463"/>
            <a:ext cx="3173276" cy="35892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p:nvPr/>
        </p:nvSpPr>
        <p:spPr>
          <a:xfrm>
            <a:off x="218123" y="9854998"/>
            <a:ext cx="3269700" cy="1274100"/>
          </a:xfrm>
          <a:prstGeom prst="stripedRightArrow">
            <a:avLst>
              <a:gd fmla="val 80164" name="adj1"/>
              <a:gd fmla="val 39031" name="adj2"/>
            </a:avLst>
          </a:prstGeom>
          <a:gradFill>
            <a:gsLst>
              <a:gs pos="0">
                <a:srgbClr val="58267E"/>
              </a:gs>
              <a:gs pos="30000">
                <a:srgbClr val="643667"/>
              </a:gs>
              <a:gs pos="67000">
                <a:srgbClr val="987C00"/>
              </a:gs>
              <a:gs pos="100000">
                <a:srgbClr val="E4BA00"/>
              </a:gs>
            </a:gsLst>
            <a:path path="circle">
              <a:fillToRect b="100%" r="100%"/>
            </a:path>
            <a:tileRect l="-100%" t="-10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000"/>
              <a:buFont typeface="Open Sans"/>
              <a:buNone/>
            </a:pPr>
            <a:r>
              <a:rPr b="1" i="0" lang="en-US" sz="6000" u="none" cap="none" strike="noStrike">
                <a:solidFill>
                  <a:srgbClr val="FFFFFF"/>
                </a:solidFill>
                <a:latin typeface="Open Sans"/>
                <a:ea typeface="Open Sans"/>
                <a:cs typeface="Open Sans"/>
                <a:sym typeface="Open Sans"/>
              </a:rPr>
              <a:t>SCOPE</a:t>
            </a:r>
            <a:endParaRPr b="1" i="0" sz="3600" u="none" cap="none" strike="noStrike">
              <a:solidFill>
                <a:srgbClr val="FFFFFF"/>
              </a:solidFill>
              <a:latin typeface="Open Sans"/>
              <a:ea typeface="Open Sans"/>
              <a:cs typeface="Open Sans"/>
              <a:sym typeface="Open Sans"/>
            </a:endParaRPr>
          </a:p>
        </p:txBody>
      </p:sp>
      <p:sp>
        <p:nvSpPr>
          <p:cNvPr id="118" name="Google Shape;118;p2"/>
          <p:cNvSpPr txBox="1"/>
          <p:nvPr>
            <p:ph idx="2" type="body"/>
          </p:nvPr>
        </p:nvSpPr>
        <p:spPr>
          <a:xfrm>
            <a:off x="0" y="1948675"/>
            <a:ext cx="17839200" cy="8157900"/>
          </a:xfrm>
          <a:prstGeom prst="rect">
            <a:avLst/>
          </a:prstGeom>
          <a:noFill/>
          <a:ln>
            <a:noFill/>
          </a:ln>
        </p:spPr>
        <p:txBody>
          <a:bodyPr anchorCtr="0" anchor="t" bIns="50800" lIns="50800" spcFirstLastPara="1" rIns="50800" wrap="square" tIns="50800">
            <a:noAutofit/>
          </a:bodyPr>
          <a:lstStyle/>
          <a:p>
            <a:pPr indent="-562356" lvl="1" marL="1219200" rtl="0" algn="l">
              <a:lnSpc>
                <a:spcPct val="100000"/>
              </a:lnSpc>
              <a:spcBef>
                <a:spcPts val="4500"/>
              </a:spcBef>
              <a:spcAft>
                <a:spcPts val="0"/>
              </a:spcAft>
              <a:buClr>
                <a:srgbClr val="000000"/>
              </a:buClr>
              <a:buSzPts val="2700"/>
              <a:buFont typeface="Open Sans"/>
              <a:buChar char="•"/>
            </a:pPr>
            <a:r>
              <a:rPr b="1" lang="en-US" sz="2700">
                <a:latin typeface="Open Sans"/>
                <a:ea typeface="Open Sans"/>
                <a:cs typeface="Open Sans"/>
                <a:sym typeface="Open Sans"/>
              </a:rPr>
              <a:t>Background Information: </a:t>
            </a:r>
            <a:r>
              <a:rPr lang="en-US" sz="2700">
                <a:latin typeface="Open Sans"/>
                <a:ea typeface="Open Sans"/>
                <a:cs typeface="Open Sans"/>
                <a:sym typeface="Open Sans"/>
              </a:rPr>
              <a:t>Fuel/cost savings </a:t>
            </a:r>
            <a:r>
              <a:rPr lang="en-US" sz="2700">
                <a:latin typeface="Open Sans"/>
                <a:ea typeface="Open Sans"/>
                <a:cs typeface="Open Sans"/>
                <a:sym typeface="Open Sans"/>
              </a:rPr>
              <a:t>opportunities have been identified in reducing the drag forces experienced by vehicles.  Platooning trucks has been found to reduce fuel by 10-17%, with closer following distances resulting in increased fuel savings, up to a maximum amount when coupled. </a:t>
            </a:r>
            <a:endParaRPr sz="2700"/>
          </a:p>
          <a:p>
            <a:pPr indent="-562356" lvl="1" marL="1219200" rtl="0" algn="l">
              <a:lnSpc>
                <a:spcPct val="100000"/>
              </a:lnSpc>
              <a:spcBef>
                <a:spcPts val="4500"/>
              </a:spcBef>
              <a:spcAft>
                <a:spcPts val="0"/>
              </a:spcAft>
              <a:buClr>
                <a:srgbClr val="000000"/>
              </a:buClr>
              <a:buSzPts val="2700"/>
              <a:buFont typeface="Open Sans"/>
              <a:buChar char="•"/>
            </a:pPr>
            <a:r>
              <a:rPr b="1" lang="en-US" sz="2700">
                <a:latin typeface="Open Sans"/>
                <a:ea typeface="Open Sans"/>
                <a:cs typeface="Open Sans"/>
                <a:sym typeface="Open Sans"/>
              </a:rPr>
              <a:t>Current State: </a:t>
            </a:r>
            <a:r>
              <a:rPr lang="en-US" sz="2700">
                <a:latin typeface="Open Sans"/>
                <a:ea typeface="Open Sans"/>
                <a:cs typeface="Open Sans"/>
                <a:sym typeface="Open Sans"/>
              </a:rPr>
              <a:t>Platooning as a fuel saving method exists primarily for long distance vehicles. Physical linking technology is employed for trailers and trains, although usually for pulling carts which do not drive themselves.</a:t>
            </a:r>
            <a:endParaRPr sz="2700"/>
          </a:p>
          <a:p>
            <a:pPr indent="-562356" lvl="1" marL="1219200" rtl="0" algn="l">
              <a:lnSpc>
                <a:spcPct val="100000"/>
              </a:lnSpc>
              <a:spcBef>
                <a:spcPts val="4500"/>
              </a:spcBef>
              <a:spcAft>
                <a:spcPts val="0"/>
              </a:spcAft>
              <a:buClr>
                <a:srgbClr val="000000"/>
              </a:buClr>
              <a:buSzPts val="2700"/>
              <a:buFont typeface="Open Sans"/>
              <a:buChar char="•"/>
            </a:pPr>
            <a:r>
              <a:rPr b="1" lang="en-US" sz="2700">
                <a:latin typeface="Open Sans"/>
                <a:ea typeface="Open Sans"/>
                <a:cs typeface="Open Sans"/>
                <a:sym typeface="Open Sans"/>
              </a:rPr>
              <a:t>Gap Analysis: </a:t>
            </a:r>
            <a:r>
              <a:rPr lang="en-US" sz="2700">
                <a:latin typeface="Open Sans"/>
                <a:ea typeface="Open Sans"/>
                <a:cs typeface="Open Sans"/>
                <a:sym typeface="Open Sans"/>
              </a:rPr>
              <a:t>µAV looks to apply the concept of vehicle-linking to </a:t>
            </a:r>
            <a:r>
              <a:rPr lang="en-US" sz="2700">
                <a:latin typeface="Open Sans"/>
                <a:ea typeface="Open Sans"/>
                <a:cs typeface="Open Sans"/>
                <a:sym typeface="Open Sans"/>
              </a:rPr>
              <a:t>interurban</a:t>
            </a:r>
            <a:r>
              <a:rPr lang="en-US" sz="2700">
                <a:latin typeface="Open Sans"/>
                <a:ea typeface="Open Sans"/>
                <a:cs typeface="Open Sans"/>
                <a:sym typeface="Open Sans"/>
              </a:rPr>
              <a:t> electric micro-vehicles. A proposed modular bus connects </a:t>
            </a:r>
            <a:r>
              <a:rPr lang="en-US" sz="2700">
                <a:latin typeface="Open Sans"/>
                <a:ea typeface="Open Sans"/>
                <a:cs typeface="Open Sans"/>
                <a:sym typeface="Open Sans"/>
              </a:rPr>
              <a:t>independent vehicles which drive themselves to link to one another for as long as their routes align. </a:t>
            </a:r>
            <a:endParaRPr sz="2700"/>
          </a:p>
          <a:p>
            <a:pPr indent="-562356" lvl="1" marL="1219200" rtl="0" algn="l">
              <a:lnSpc>
                <a:spcPct val="100000"/>
              </a:lnSpc>
              <a:spcBef>
                <a:spcPts val="4500"/>
              </a:spcBef>
              <a:spcAft>
                <a:spcPts val="0"/>
              </a:spcAft>
              <a:buClr>
                <a:srgbClr val="000000"/>
              </a:buClr>
              <a:buSzPts val="2700"/>
              <a:buFont typeface="Open Sans"/>
              <a:buChar char="•"/>
            </a:pPr>
            <a:r>
              <a:rPr b="1" lang="en-US" sz="2700">
                <a:latin typeface="Open Sans"/>
                <a:ea typeface="Open Sans"/>
                <a:cs typeface="Open Sans"/>
                <a:sym typeface="Open Sans"/>
              </a:rPr>
              <a:t>Objectives: </a:t>
            </a:r>
            <a:r>
              <a:rPr lang="en-US" sz="2700">
                <a:latin typeface="Open Sans"/>
                <a:ea typeface="Open Sans"/>
                <a:cs typeface="Open Sans"/>
                <a:sym typeface="Open Sans"/>
              </a:rPr>
              <a:t>Design a physically linking system that connects micro-vehicles from bumper to bumper which does not require direct physical interaction for coupling and decoupling.</a:t>
            </a:r>
            <a:endParaRPr sz="2700">
              <a:latin typeface="Open Sans"/>
              <a:ea typeface="Open Sans"/>
              <a:cs typeface="Open Sans"/>
              <a:sym typeface="Open Sans"/>
            </a:endParaRPr>
          </a:p>
        </p:txBody>
      </p:sp>
      <p:sp>
        <p:nvSpPr>
          <p:cNvPr id="119" name="Google Shape;119;p2"/>
          <p:cNvSpPr txBox="1"/>
          <p:nvPr/>
        </p:nvSpPr>
        <p:spPr>
          <a:xfrm>
            <a:off x="20768855" y="12679816"/>
            <a:ext cx="102657" cy="65659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Helvetica Neue"/>
              <a:buNone/>
            </a:pPr>
            <a:r>
              <a:t/>
            </a:r>
            <a:endParaRPr b="0" i="0" sz="3600" u="none" cap="none" strike="noStrike">
              <a:solidFill>
                <a:srgbClr val="5E5E5E"/>
              </a:solidFill>
              <a:latin typeface="Helvetica Neue"/>
              <a:ea typeface="Helvetica Neue"/>
              <a:cs typeface="Helvetica Neue"/>
              <a:sym typeface="Helvetica Neue"/>
            </a:endParaRPr>
          </a:p>
        </p:txBody>
      </p:sp>
      <p:sp>
        <p:nvSpPr>
          <p:cNvPr id="120" name="Google Shape;120;p2"/>
          <p:cNvSpPr txBox="1"/>
          <p:nvPr/>
        </p:nvSpPr>
        <p:spPr>
          <a:xfrm>
            <a:off x="11099756" y="13254622"/>
            <a:ext cx="27432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1" name="Google Shape;121;p2"/>
          <p:cNvSpPr txBox="1"/>
          <p:nvPr/>
        </p:nvSpPr>
        <p:spPr>
          <a:xfrm>
            <a:off x="814524" y="8597950"/>
            <a:ext cx="17299200" cy="3176700"/>
          </a:xfrm>
          <a:prstGeom prst="rect">
            <a:avLst/>
          </a:prstGeom>
          <a:noFill/>
          <a:ln>
            <a:noFill/>
          </a:ln>
        </p:spPr>
        <p:txBody>
          <a:bodyPr anchorCtr="0" anchor="t" bIns="50800" lIns="50800" spcFirstLastPara="1" rIns="50800" wrap="square" tIns="50800">
            <a:noAutofit/>
          </a:bodyPr>
          <a:lstStyle/>
          <a:p>
            <a:pPr indent="0" lvl="0" marL="0" marR="0" rtl="0" algn="l">
              <a:lnSpc>
                <a:spcPct val="90000"/>
              </a:lnSpc>
              <a:spcBef>
                <a:spcPts val="0"/>
              </a:spcBef>
              <a:spcAft>
                <a:spcPts val="0"/>
              </a:spcAft>
              <a:buClr>
                <a:srgbClr val="000000"/>
              </a:buClr>
              <a:buSzPts val="4428"/>
              <a:buFont typeface="Open Sans"/>
              <a:buNone/>
            </a:pPr>
            <a:r>
              <a:rPr lang="en-US" sz="3000">
                <a:latin typeface="Open Sans"/>
                <a:ea typeface="Open Sans"/>
                <a:cs typeface="Open Sans"/>
                <a:sym typeface="Open Sans"/>
              </a:rPr>
              <a:t>The scope of this project will be to design and construct a prototype coupling device which is compatible with small </a:t>
            </a:r>
            <a:r>
              <a:rPr lang="en-US" sz="3000">
                <a:latin typeface="Open Sans"/>
                <a:ea typeface="Open Sans"/>
                <a:cs typeface="Open Sans"/>
                <a:sym typeface="Open Sans"/>
              </a:rPr>
              <a:t>vehicles following the schedule defined as below. </a:t>
            </a:r>
            <a:endParaRPr sz="3000">
              <a:latin typeface="Open Sans"/>
              <a:ea typeface="Open Sans"/>
              <a:cs typeface="Open Sans"/>
              <a:sym typeface="Open Sans"/>
            </a:endParaRPr>
          </a:p>
          <a:p>
            <a:pPr indent="0" lvl="0" marL="0" marR="0" rtl="0" algn="l">
              <a:lnSpc>
                <a:spcPct val="90000"/>
              </a:lnSpc>
              <a:spcBef>
                <a:spcPts val="0"/>
              </a:spcBef>
              <a:spcAft>
                <a:spcPts val="0"/>
              </a:spcAft>
              <a:buClr>
                <a:srgbClr val="000000"/>
              </a:buClr>
              <a:buSzPts val="4428"/>
              <a:buFont typeface="Open Sans"/>
              <a:buNone/>
            </a:pPr>
            <a:r>
              <a:t/>
            </a:r>
            <a:endParaRPr/>
          </a:p>
          <a:p>
            <a:pPr indent="0" lvl="0" marL="0" marR="0" rtl="0" algn="l">
              <a:lnSpc>
                <a:spcPct val="90000"/>
              </a:lnSpc>
              <a:spcBef>
                <a:spcPts val="4500"/>
              </a:spcBef>
              <a:spcAft>
                <a:spcPts val="0"/>
              </a:spcAft>
              <a:buClr>
                <a:srgbClr val="000000"/>
              </a:buClr>
              <a:buSzPts val="3444"/>
              <a:buFont typeface="Helvetica Neue"/>
              <a:buNone/>
            </a:pPr>
            <a:r>
              <a:t/>
            </a:r>
            <a:endParaRPr b="0" i="0" sz="2800" u="none" cap="none" strike="noStrike">
              <a:solidFill>
                <a:srgbClr val="000000"/>
              </a:solidFill>
              <a:latin typeface="Open Sans"/>
              <a:ea typeface="Open Sans"/>
              <a:cs typeface="Open Sans"/>
              <a:sym typeface="Open Sans"/>
            </a:endParaRPr>
          </a:p>
        </p:txBody>
      </p:sp>
      <p:sp>
        <p:nvSpPr>
          <p:cNvPr id="122" name="Google Shape;122;p2"/>
          <p:cNvSpPr txBox="1"/>
          <p:nvPr/>
        </p:nvSpPr>
        <p:spPr>
          <a:xfrm>
            <a:off x="218132" y="12210195"/>
            <a:ext cx="23947735" cy="1402509"/>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rgbClr val="5E5E5E"/>
                </a:solidFill>
                <a:latin typeface="Open Sans"/>
                <a:ea typeface="Open Sans"/>
                <a:cs typeface="Open Sans"/>
                <a:sym typeface="Open Sans"/>
              </a:rPr>
              <a:t> 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2/6</a:t>
            </a:r>
            <a:endParaRPr/>
          </a:p>
        </p:txBody>
      </p:sp>
      <p:pic>
        <p:nvPicPr>
          <p:cNvPr id="123" name="Google Shape;123;p2"/>
          <p:cNvPicPr preferRelativeResize="0"/>
          <p:nvPr/>
        </p:nvPicPr>
        <p:blipFill rotWithShape="1">
          <a:blip r:embed="rId3">
            <a:alphaModFix/>
          </a:blip>
          <a:srcRect b="0" l="0" r="0" t="0"/>
          <a:stretch/>
        </p:blipFill>
        <p:spPr>
          <a:xfrm>
            <a:off x="413189" y="12031579"/>
            <a:ext cx="1656241" cy="1474243"/>
          </a:xfrm>
          <a:prstGeom prst="rect">
            <a:avLst/>
          </a:prstGeom>
          <a:noFill/>
          <a:ln>
            <a:noFill/>
          </a:ln>
        </p:spPr>
      </p:pic>
      <p:sp>
        <p:nvSpPr>
          <p:cNvPr id="124" name="Google Shape;124;p2"/>
          <p:cNvSpPr txBox="1"/>
          <p:nvPr/>
        </p:nvSpPr>
        <p:spPr>
          <a:xfrm>
            <a:off x="0" y="-29075"/>
            <a:ext cx="24384000" cy="1828800"/>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267E"/>
              </a:buClr>
              <a:buSzPts val="125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PROBLEM STATEMENT</a:t>
            </a:r>
            <a:endParaRPr b="1" i="0" sz="7000" u="none" cap="none" strike="noStrike">
              <a:solidFill>
                <a:srgbClr val="58267E"/>
              </a:solidFill>
              <a:latin typeface="Encode Sans Black"/>
              <a:ea typeface="Encode Sans Black"/>
              <a:cs typeface="Encode Sans Black"/>
              <a:sym typeface="Encode Sans Black"/>
            </a:endParaRPr>
          </a:p>
        </p:txBody>
      </p:sp>
      <p:pic>
        <p:nvPicPr>
          <p:cNvPr id="125" name="Google Shape;125;p2"/>
          <p:cNvPicPr preferRelativeResize="0"/>
          <p:nvPr/>
        </p:nvPicPr>
        <p:blipFill>
          <a:blip r:embed="rId4">
            <a:alphaModFix/>
          </a:blip>
          <a:stretch>
            <a:fillRect/>
          </a:stretch>
        </p:blipFill>
        <p:spPr>
          <a:xfrm>
            <a:off x="22338675" y="11738587"/>
            <a:ext cx="1986325" cy="1986325"/>
          </a:xfrm>
          <a:prstGeom prst="rect">
            <a:avLst/>
          </a:prstGeom>
          <a:noFill/>
          <a:ln>
            <a:noFill/>
          </a:ln>
        </p:spPr>
      </p:pic>
      <p:sp>
        <p:nvSpPr>
          <p:cNvPr id="126" name="Google Shape;126;p2"/>
          <p:cNvSpPr txBox="1"/>
          <p:nvPr/>
        </p:nvSpPr>
        <p:spPr>
          <a:xfrm>
            <a:off x="2427175" y="13221650"/>
            <a:ext cx="749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1 </a:t>
            </a:r>
            <a:r>
              <a:rPr lang="en-US" sz="1600" u="sng">
                <a:solidFill>
                  <a:srgbClr val="2200CC"/>
                </a:solidFill>
                <a:hlinkClick r:id="rId5">
                  <a:extLst>
                    <a:ext uri="{A12FA001-AC4F-418D-AE19-62706E023703}">
                      <ahyp:hlinkClr val="tx"/>
                    </a:ext>
                  </a:extLst>
                </a:hlinkClick>
              </a:rPr>
              <a:t>Truck Platooning Evaluations | Transportation and Mobility Research | NREL</a:t>
            </a:r>
            <a:endParaRPr sz="1600"/>
          </a:p>
        </p:txBody>
      </p:sp>
      <p:sp>
        <p:nvSpPr>
          <p:cNvPr id="127" name="Google Shape;127;p2"/>
          <p:cNvSpPr txBox="1"/>
          <p:nvPr/>
        </p:nvSpPr>
        <p:spPr>
          <a:xfrm>
            <a:off x="16124850" y="2348775"/>
            <a:ext cx="3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Helvetica Neue"/>
                <a:ea typeface="Helvetica Neue"/>
                <a:cs typeface="Helvetica Neue"/>
                <a:sym typeface="Helvetica Neue"/>
              </a:rPr>
              <a:t>1</a:t>
            </a:r>
            <a:endParaRPr>
              <a:latin typeface="Helvetica Neue"/>
              <a:ea typeface="Helvetica Neue"/>
              <a:cs typeface="Helvetica Neue"/>
              <a:sym typeface="Helvetica Neue"/>
            </a:endParaRPr>
          </a:p>
        </p:txBody>
      </p:sp>
      <p:pic>
        <p:nvPicPr>
          <p:cNvPr id="128" name="Google Shape;128;p2"/>
          <p:cNvPicPr preferRelativeResize="0"/>
          <p:nvPr/>
        </p:nvPicPr>
        <p:blipFill>
          <a:blip r:embed="rId6">
            <a:alphaModFix/>
          </a:blip>
          <a:stretch>
            <a:fillRect/>
          </a:stretch>
        </p:blipFill>
        <p:spPr>
          <a:xfrm>
            <a:off x="18272175" y="5640455"/>
            <a:ext cx="5322118" cy="3671969"/>
          </a:xfrm>
          <a:prstGeom prst="rect">
            <a:avLst/>
          </a:prstGeom>
          <a:noFill/>
          <a:ln>
            <a:noFill/>
          </a:ln>
        </p:spPr>
      </p:pic>
      <p:pic>
        <p:nvPicPr>
          <p:cNvPr id="129" name="Google Shape;129;p2"/>
          <p:cNvPicPr preferRelativeResize="0"/>
          <p:nvPr/>
        </p:nvPicPr>
        <p:blipFill rotWithShape="1">
          <a:blip r:embed="rId7">
            <a:alphaModFix/>
          </a:blip>
          <a:srcRect b="0" l="14253" r="5893" t="0"/>
          <a:stretch/>
        </p:blipFill>
        <p:spPr>
          <a:xfrm>
            <a:off x="18272175" y="2081875"/>
            <a:ext cx="5322121" cy="3166307"/>
          </a:xfrm>
          <a:prstGeom prst="rect">
            <a:avLst/>
          </a:prstGeom>
          <a:noFill/>
          <a:ln>
            <a:noFill/>
          </a:ln>
        </p:spPr>
      </p:pic>
      <p:grpSp>
        <p:nvGrpSpPr>
          <p:cNvPr id="130" name="Google Shape;130;p2"/>
          <p:cNvGrpSpPr/>
          <p:nvPr/>
        </p:nvGrpSpPr>
        <p:grpSpPr>
          <a:xfrm>
            <a:off x="15343998" y="9750576"/>
            <a:ext cx="4906980" cy="1812051"/>
            <a:chOff x="3120142" y="3341350"/>
            <a:chExt cx="1619700" cy="841679"/>
          </a:xfrm>
        </p:grpSpPr>
        <p:sp>
          <p:nvSpPr>
            <p:cNvPr id="131" name="Google Shape;131;p2"/>
            <p:cNvSpPr/>
            <p:nvPr/>
          </p:nvSpPr>
          <p:spPr>
            <a:xfrm>
              <a:off x="3120142" y="4048495"/>
              <a:ext cx="1619700" cy="133500"/>
            </a:xfrm>
            <a:prstGeom prst="rect">
              <a:avLst/>
            </a:prstGeom>
            <a:solidFill>
              <a:srgbClr val="0E9453"/>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132" name="Google Shape;132;p2"/>
            <p:cNvGrpSpPr/>
            <p:nvPr/>
          </p:nvGrpSpPr>
          <p:grpSpPr>
            <a:xfrm>
              <a:off x="3633345" y="3341350"/>
              <a:ext cx="1054200" cy="841679"/>
              <a:chOff x="3633345" y="3341350"/>
              <a:chExt cx="1054200" cy="841679"/>
            </a:xfrm>
          </p:grpSpPr>
          <p:cxnSp>
            <p:nvCxnSpPr>
              <p:cNvPr id="133" name="Google Shape;133;p2"/>
              <p:cNvCxnSpPr/>
              <p:nvPr/>
            </p:nvCxnSpPr>
            <p:spPr>
              <a:xfrm>
                <a:off x="3842174" y="3823629"/>
                <a:ext cx="0" cy="359400"/>
              </a:xfrm>
              <a:prstGeom prst="straightConnector1">
                <a:avLst/>
              </a:prstGeom>
              <a:noFill/>
              <a:ln cap="flat" cmpd="sng" w="9525">
                <a:solidFill>
                  <a:srgbClr val="000000"/>
                </a:solidFill>
                <a:prstDash val="solid"/>
                <a:round/>
                <a:headEnd len="sm" w="sm" type="none"/>
                <a:tailEnd len="sm" w="sm" type="none"/>
              </a:ln>
            </p:spPr>
          </p:cxnSp>
          <p:sp>
            <p:nvSpPr>
              <p:cNvPr id="134" name="Google Shape;134;p2"/>
              <p:cNvSpPr txBox="1"/>
              <p:nvPr/>
            </p:nvSpPr>
            <p:spPr>
              <a:xfrm>
                <a:off x="3633345" y="3341350"/>
                <a:ext cx="1054200" cy="3714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1800">
                    <a:latin typeface="Roboto"/>
                    <a:ea typeface="Roboto"/>
                    <a:cs typeface="Roboto"/>
                    <a:sym typeface="Roboto"/>
                  </a:rPr>
                  <a:t>May</a:t>
                </a:r>
                <a:endParaRPr b="1" sz="1800">
                  <a:latin typeface="Roboto"/>
                  <a:ea typeface="Roboto"/>
                  <a:cs typeface="Roboto"/>
                  <a:sym typeface="Roboto"/>
                </a:endParaRPr>
              </a:p>
              <a:p>
                <a:pPr indent="0" lvl="0" marL="0" rtl="0" algn="l">
                  <a:spcBef>
                    <a:spcPts val="0"/>
                  </a:spcBef>
                  <a:spcAft>
                    <a:spcPts val="4300"/>
                  </a:spcAft>
                  <a:buNone/>
                </a:pPr>
                <a:r>
                  <a:rPr lang="en-US" sz="1800">
                    <a:latin typeface="Roboto"/>
                    <a:ea typeface="Roboto"/>
                    <a:cs typeface="Roboto"/>
                    <a:sym typeface="Roboto"/>
                  </a:rPr>
                  <a:t>Testing methods determined</a:t>
                </a:r>
                <a:endParaRPr sz="1800">
                  <a:latin typeface="Roboto"/>
                  <a:ea typeface="Roboto"/>
                  <a:cs typeface="Roboto"/>
                  <a:sym typeface="Roboto"/>
                </a:endParaRPr>
              </a:p>
            </p:txBody>
          </p:sp>
        </p:grpSp>
      </p:grpSp>
      <p:grpSp>
        <p:nvGrpSpPr>
          <p:cNvPr id="135" name="Google Shape;135;p2"/>
          <p:cNvGrpSpPr/>
          <p:nvPr/>
        </p:nvGrpSpPr>
        <p:grpSpPr>
          <a:xfrm>
            <a:off x="4585775" y="9582376"/>
            <a:ext cx="4877718" cy="2787162"/>
            <a:chOff x="495982" y="2292054"/>
            <a:chExt cx="2435538" cy="1294608"/>
          </a:xfrm>
        </p:grpSpPr>
        <p:sp>
          <p:nvSpPr>
            <p:cNvPr id="136" name="Google Shape;136;p2"/>
            <p:cNvSpPr/>
            <p:nvPr/>
          </p:nvSpPr>
          <p:spPr>
            <a:xfrm>
              <a:off x="932600" y="3079475"/>
              <a:ext cx="1958400" cy="133500"/>
            </a:xfrm>
            <a:prstGeom prst="rect">
              <a:avLst/>
            </a:prstGeom>
            <a:solidFill>
              <a:srgbClr val="FF99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137" name="Google Shape;137;p2"/>
            <p:cNvGrpSpPr/>
            <p:nvPr/>
          </p:nvGrpSpPr>
          <p:grpSpPr>
            <a:xfrm>
              <a:off x="495982" y="2292054"/>
              <a:ext cx="2435538" cy="1294608"/>
              <a:chOff x="495982" y="2292054"/>
              <a:chExt cx="2435538" cy="1294608"/>
            </a:xfrm>
          </p:grpSpPr>
          <p:sp>
            <p:nvSpPr>
              <p:cNvPr id="138" name="Google Shape;138;p2"/>
              <p:cNvSpPr txBox="1"/>
              <p:nvPr/>
            </p:nvSpPr>
            <p:spPr>
              <a:xfrm>
                <a:off x="495982" y="3215262"/>
                <a:ext cx="10023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FALL</a:t>
                </a:r>
                <a:endParaRPr b="1" sz="3200">
                  <a:latin typeface="Roboto"/>
                  <a:ea typeface="Roboto"/>
                  <a:cs typeface="Roboto"/>
                  <a:sym typeface="Roboto"/>
                </a:endParaRPr>
              </a:p>
            </p:txBody>
          </p:sp>
          <p:cxnSp>
            <p:nvCxnSpPr>
              <p:cNvPr id="139" name="Google Shape;139;p2"/>
              <p:cNvCxnSpPr/>
              <p:nvPr/>
            </p:nvCxnSpPr>
            <p:spPr>
              <a:xfrm>
                <a:off x="927225" y="2852490"/>
                <a:ext cx="0" cy="359400"/>
              </a:xfrm>
              <a:prstGeom prst="straightConnector1">
                <a:avLst/>
              </a:prstGeom>
              <a:noFill/>
              <a:ln cap="flat" cmpd="sng" w="9525">
                <a:solidFill>
                  <a:srgbClr val="000000"/>
                </a:solidFill>
                <a:prstDash val="solid"/>
                <a:round/>
                <a:headEnd len="sm" w="sm" type="none"/>
                <a:tailEnd len="sm" w="sm" type="none"/>
              </a:ln>
            </p:spPr>
          </p:cxnSp>
          <p:sp>
            <p:nvSpPr>
              <p:cNvPr id="140" name="Google Shape;140;p2"/>
              <p:cNvSpPr txBox="1"/>
              <p:nvPr/>
            </p:nvSpPr>
            <p:spPr>
              <a:xfrm>
                <a:off x="677920" y="2292054"/>
                <a:ext cx="2253600" cy="474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November</a:t>
                </a:r>
                <a:endParaRPr b="1" sz="2100">
                  <a:latin typeface="Roboto"/>
                  <a:ea typeface="Roboto"/>
                  <a:cs typeface="Roboto"/>
                  <a:sym typeface="Roboto"/>
                </a:endParaRPr>
              </a:p>
              <a:p>
                <a:pPr indent="0" lvl="0" marL="0" rtl="0" algn="l">
                  <a:spcBef>
                    <a:spcPts val="0"/>
                  </a:spcBef>
                  <a:spcAft>
                    <a:spcPts val="4300"/>
                  </a:spcAft>
                  <a:buNone/>
                </a:pPr>
                <a:r>
                  <a:rPr lang="en-US" sz="2100">
                    <a:latin typeface="Roboto"/>
                    <a:ea typeface="Roboto"/>
                    <a:cs typeface="Roboto"/>
                    <a:sym typeface="Roboto"/>
                  </a:rPr>
                  <a:t>Needs Statement &amp; Scope Identification</a:t>
                </a:r>
                <a:endParaRPr b="1" sz="2100">
                  <a:latin typeface="Roboto"/>
                  <a:ea typeface="Roboto"/>
                  <a:cs typeface="Roboto"/>
                  <a:sym typeface="Roboto"/>
                </a:endParaRPr>
              </a:p>
            </p:txBody>
          </p:sp>
        </p:grpSp>
      </p:grpSp>
      <p:sp>
        <p:nvSpPr>
          <p:cNvPr id="141" name="Google Shape;141;p2"/>
          <p:cNvSpPr/>
          <p:nvPr/>
        </p:nvSpPr>
        <p:spPr>
          <a:xfrm>
            <a:off x="9389899" y="11277655"/>
            <a:ext cx="5954381" cy="287412"/>
          </a:xfrm>
          <a:prstGeom prst="rect">
            <a:avLst/>
          </a:prstGeom>
          <a:solidFill>
            <a:srgbClr val="009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142" name="Google Shape;142;p2"/>
          <p:cNvGrpSpPr/>
          <p:nvPr/>
        </p:nvGrpSpPr>
        <p:grpSpPr>
          <a:xfrm>
            <a:off x="7923235" y="10466276"/>
            <a:ext cx="3462823" cy="1948343"/>
            <a:chOff x="2463027" y="2702598"/>
            <a:chExt cx="1010342" cy="904985"/>
          </a:xfrm>
        </p:grpSpPr>
        <p:sp>
          <p:nvSpPr>
            <p:cNvPr id="143" name="Google Shape;143;p2"/>
            <p:cNvSpPr txBox="1"/>
            <p:nvPr/>
          </p:nvSpPr>
          <p:spPr>
            <a:xfrm>
              <a:off x="2463027" y="2702598"/>
              <a:ext cx="8892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WINTER</a:t>
              </a:r>
              <a:endParaRPr b="1" sz="3200">
                <a:latin typeface="Roboto"/>
                <a:ea typeface="Roboto"/>
                <a:cs typeface="Roboto"/>
                <a:sym typeface="Roboto"/>
              </a:endParaRPr>
            </a:p>
          </p:txBody>
        </p:sp>
        <p:cxnSp>
          <p:nvCxnSpPr>
            <p:cNvPr id="144" name="Google Shape;144;p2"/>
            <p:cNvCxnSpPr/>
            <p:nvPr/>
          </p:nvCxnSpPr>
          <p:spPr>
            <a:xfrm rot="10800000">
              <a:off x="2895273" y="3079467"/>
              <a:ext cx="0" cy="359400"/>
            </a:xfrm>
            <a:prstGeom prst="straightConnector1">
              <a:avLst/>
            </a:prstGeom>
            <a:noFill/>
            <a:ln cap="flat" cmpd="sng" w="9525">
              <a:solidFill>
                <a:srgbClr val="000000"/>
              </a:solidFill>
              <a:prstDash val="solid"/>
              <a:round/>
              <a:headEnd len="sm" w="sm" type="none"/>
              <a:tailEnd len="sm" w="sm" type="none"/>
            </a:ln>
          </p:spPr>
        </p:cxnSp>
        <p:sp>
          <p:nvSpPr>
            <p:cNvPr id="145" name="Google Shape;145;p2"/>
            <p:cNvSpPr txBox="1"/>
            <p:nvPr/>
          </p:nvSpPr>
          <p:spPr>
            <a:xfrm>
              <a:off x="2692769" y="3282083"/>
              <a:ext cx="780600" cy="3255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January</a:t>
              </a:r>
              <a:endParaRPr b="1" sz="21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Design Phase Starts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a:p>
              <a:pPr indent="0" lvl="0" marL="0" rtl="0" algn="l">
                <a:spcBef>
                  <a:spcPts val="0"/>
                </a:spcBef>
                <a:spcAft>
                  <a:spcPts val="4300"/>
                </a:spcAft>
                <a:buNone/>
              </a:pPr>
              <a:r>
                <a:t/>
              </a:r>
              <a:endParaRPr b="1" sz="2100">
                <a:latin typeface="Roboto"/>
                <a:ea typeface="Roboto"/>
                <a:cs typeface="Roboto"/>
                <a:sym typeface="Roboto"/>
              </a:endParaRPr>
            </a:p>
          </p:txBody>
        </p:sp>
      </p:grpSp>
      <p:grpSp>
        <p:nvGrpSpPr>
          <p:cNvPr id="146" name="Google Shape;146;p2"/>
          <p:cNvGrpSpPr/>
          <p:nvPr/>
        </p:nvGrpSpPr>
        <p:grpSpPr>
          <a:xfrm>
            <a:off x="12364298" y="9436237"/>
            <a:ext cx="4906980" cy="2126387"/>
            <a:chOff x="4517802" y="2448321"/>
            <a:chExt cx="1619700" cy="763569"/>
          </a:xfrm>
        </p:grpSpPr>
        <p:cxnSp>
          <p:nvCxnSpPr>
            <p:cNvPr id="147" name="Google Shape;147;p2"/>
            <p:cNvCxnSpPr/>
            <p:nvPr/>
          </p:nvCxnSpPr>
          <p:spPr>
            <a:xfrm>
              <a:off x="4854516" y="2852490"/>
              <a:ext cx="0" cy="359400"/>
            </a:xfrm>
            <a:prstGeom prst="straightConnector1">
              <a:avLst/>
            </a:prstGeom>
            <a:noFill/>
            <a:ln cap="flat" cmpd="sng" w="9525">
              <a:solidFill>
                <a:srgbClr val="000000"/>
              </a:solidFill>
              <a:prstDash val="solid"/>
              <a:round/>
              <a:headEnd len="sm" w="sm" type="none"/>
              <a:tailEnd len="sm" w="sm" type="none"/>
            </a:ln>
          </p:spPr>
        </p:cxnSp>
        <p:sp>
          <p:nvSpPr>
            <p:cNvPr id="148" name="Google Shape;148;p2"/>
            <p:cNvSpPr txBox="1"/>
            <p:nvPr/>
          </p:nvSpPr>
          <p:spPr>
            <a:xfrm>
              <a:off x="4517802" y="2448321"/>
              <a:ext cx="1619700" cy="474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March</a:t>
              </a:r>
              <a:endParaRPr b="1" sz="2100">
                <a:latin typeface="Roboto"/>
                <a:ea typeface="Roboto"/>
                <a:cs typeface="Roboto"/>
                <a:sym typeface="Roboto"/>
              </a:endParaRPr>
            </a:p>
            <a:p>
              <a:pPr indent="0" lvl="0" marL="0" rtl="0" algn="l">
                <a:spcBef>
                  <a:spcPts val="0"/>
                </a:spcBef>
                <a:spcAft>
                  <a:spcPts val="4300"/>
                </a:spcAft>
                <a:buNone/>
              </a:pPr>
              <a:r>
                <a:rPr lang="en-US" sz="1800">
                  <a:latin typeface="Roboto"/>
                  <a:ea typeface="Roboto"/>
                  <a:cs typeface="Roboto"/>
                  <a:sym typeface="Roboto"/>
                </a:rPr>
                <a:t>Mechanical system designed and components ordered</a:t>
              </a:r>
              <a:endParaRPr b="1" sz="1800">
                <a:latin typeface="Roboto"/>
                <a:ea typeface="Roboto"/>
                <a:cs typeface="Roboto"/>
                <a:sym typeface="Roboto"/>
              </a:endParaRPr>
            </a:p>
          </p:txBody>
        </p:sp>
      </p:grpSp>
      <p:grpSp>
        <p:nvGrpSpPr>
          <p:cNvPr id="149" name="Google Shape;149;p2"/>
          <p:cNvGrpSpPr/>
          <p:nvPr/>
        </p:nvGrpSpPr>
        <p:grpSpPr>
          <a:xfrm>
            <a:off x="14738100" y="11277646"/>
            <a:ext cx="6976563" cy="2315989"/>
            <a:chOff x="6611077" y="3079467"/>
            <a:chExt cx="2302800" cy="1075753"/>
          </a:xfrm>
        </p:grpSpPr>
        <p:cxnSp>
          <p:nvCxnSpPr>
            <p:cNvPr id="150" name="Google Shape;150;p2"/>
            <p:cNvCxnSpPr/>
            <p:nvPr/>
          </p:nvCxnSpPr>
          <p:spPr>
            <a:xfrm rot="10800000">
              <a:off x="6806235" y="3079467"/>
              <a:ext cx="0" cy="359400"/>
            </a:xfrm>
            <a:prstGeom prst="straightConnector1">
              <a:avLst/>
            </a:prstGeom>
            <a:noFill/>
            <a:ln cap="flat" cmpd="sng" w="9525">
              <a:solidFill>
                <a:srgbClr val="000000"/>
              </a:solidFill>
              <a:prstDash val="solid"/>
              <a:round/>
              <a:headEnd len="sm" w="sm" type="none"/>
              <a:tailEnd len="sm" w="sm" type="none"/>
            </a:ln>
          </p:spPr>
        </p:cxnSp>
        <p:sp>
          <p:nvSpPr>
            <p:cNvPr id="151" name="Google Shape;151;p2"/>
            <p:cNvSpPr txBox="1"/>
            <p:nvPr/>
          </p:nvSpPr>
          <p:spPr>
            <a:xfrm>
              <a:off x="6611077" y="3313421"/>
              <a:ext cx="2302800" cy="841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April</a:t>
              </a:r>
              <a:endParaRPr b="1" sz="21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Mech. sys. begins machining</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Locking sys. designed</a:t>
              </a:r>
              <a:endParaRPr sz="1800">
                <a:latin typeface="Roboto"/>
                <a:ea typeface="Roboto"/>
                <a:cs typeface="Roboto"/>
                <a:sym typeface="Roboto"/>
              </a:endParaRPr>
            </a:p>
          </p:txBody>
        </p:sp>
      </p:grpSp>
      <p:grpSp>
        <p:nvGrpSpPr>
          <p:cNvPr id="152" name="Google Shape;152;p2"/>
          <p:cNvGrpSpPr/>
          <p:nvPr/>
        </p:nvGrpSpPr>
        <p:grpSpPr>
          <a:xfrm>
            <a:off x="19855025" y="9911399"/>
            <a:ext cx="6827507" cy="1642807"/>
            <a:chOff x="4724646" y="2448823"/>
            <a:chExt cx="2253600" cy="763067"/>
          </a:xfrm>
        </p:grpSpPr>
        <p:cxnSp>
          <p:nvCxnSpPr>
            <p:cNvPr id="153" name="Google Shape;153;p2"/>
            <p:cNvCxnSpPr/>
            <p:nvPr/>
          </p:nvCxnSpPr>
          <p:spPr>
            <a:xfrm>
              <a:off x="4854516" y="2852490"/>
              <a:ext cx="0" cy="359400"/>
            </a:xfrm>
            <a:prstGeom prst="straightConnector1">
              <a:avLst/>
            </a:prstGeom>
            <a:noFill/>
            <a:ln cap="flat" cmpd="sng" w="9525">
              <a:solidFill>
                <a:srgbClr val="000000"/>
              </a:solidFill>
              <a:prstDash val="solid"/>
              <a:round/>
              <a:headEnd len="sm" w="sm" type="none"/>
              <a:tailEnd len="sm" w="sm" type="none"/>
            </a:ln>
          </p:spPr>
        </p:cxnSp>
        <p:sp>
          <p:nvSpPr>
            <p:cNvPr id="154" name="Google Shape;154;p2"/>
            <p:cNvSpPr txBox="1"/>
            <p:nvPr/>
          </p:nvSpPr>
          <p:spPr>
            <a:xfrm>
              <a:off x="4724646" y="2448823"/>
              <a:ext cx="2253600" cy="4221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June</a:t>
              </a:r>
              <a:endParaRPr b="1" sz="2100">
                <a:latin typeface="Roboto"/>
                <a:ea typeface="Roboto"/>
                <a:cs typeface="Roboto"/>
                <a:sym typeface="Roboto"/>
              </a:endParaRPr>
            </a:p>
            <a:p>
              <a:pPr indent="0" lvl="0" marL="0" rtl="0" algn="l">
                <a:spcBef>
                  <a:spcPts val="0"/>
                </a:spcBef>
                <a:spcAft>
                  <a:spcPts val="0"/>
                </a:spcAft>
                <a:buNone/>
              </a:pPr>
              <a:r>
                <a:rPr lang="en-US" sz="2100">
                  <a:latin typeface="Roboto"/>
                  <a:ea typeface="Roboto"/>
                  <a:cs typeface="Roboto"/>
                  <a:sym typeface="Roboto"/>
                </a:rPr>
                <a:t>Report out results</a:t>
              </a:r>
              <a:endParaRPr sz="2100">
                <a:latin typeface="Roboto"/>
                <a:ea typeface="Roboto"/>
                <a:cs typeface="Roboto"/>
                <a:sym typeface="Roboto"/>
              </a:endParaRPr>
            </a:p>
          </p:txBody>
        </p:sp>
      </p:grpSp>
      <p:cxnSp>
        <p:nvCxnSpPr>
          <p:cNvPr id="155" name="Google Shape;155;p2"/>
          <p:cNvCxnSpPr/>
          <p:nvPr/>
        </p:nvCxnSpPr>
        <p:spPr>
          <a:xfrm rot="10800000">
            <a:off x="11506956" y="11036273"/>
            <a:ext cx="0" cy="773700"/>
          </a:xfrm>
          <a:prstGeom prst="straightConnector1">
            <a:avLst/>
          </a:prstGeom>
          <a:noFill/>
          <a:ln cap="flat" cmpd="sng" w="9525">
            <a:solidFill>
              <a:srgbClr val="000000"/>
            </a:solidFill>
            <a:prstDash val="solid"/>
            <a:round/>
            <a:headEnd len="sm" w="sm" type="none"/>
            <a:tailEnd len="sm" w="sm" type="none"/>
          </a:ln>
        </p:spPr>
      </p:cxnSp>
      <p:sp>
        <p:nvSpPr>
          <p:cNvPr id="156" name="Google Shape;156;p2"/>
          <p:cNvSpPr txBox="1"/>
          <p:nvPr/>
        </p:nvSpPr>
        <p:spPr>
          <a:xfrm>
            <a:off x="13788509" y="10552726"/>
            <a:ext cx="3047573" cy="7995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SPRING</a:t>
            </a:r>
            <a:endParaRPr b="1" sz="3200">
              <a:latin typeface="Roboto"/>
              <a:ea typeface="Roboto"/>
              <a:cs typeface="Roboto"/>
              <a:sym typeface="Roboto"/>
            </a:endParaRPr>
          </a:p>
        </p:txBody>
      </p:sp>
      <p:grpSp>
        <p:nvGrpSpPr>
          <p:cNvPr id="157" name="Google Shape;157;p2"/>
          <p:cNvGrpSpPr/>
          <p:nvPr/>
        </p:nvGrpSpPr>
        <p:grpSpPr>
          <a:xfrm>
            <a:off x="17974128" y="11282152"/>
            <a:ext cx="6976473" cy="2316319"/>
            <a:chOff x="6423067" y="3068218"/>
            <a:chExt cx="2302800" cy="1075906"/>
          </a:xfrm>
        </p:grpSpPr>
        <p:cxnSp>
          <p:nvCxnSpPr>
            <p:cNvPr id="158" name="Google Shape;158;p2"/>
            <p:cNvCxnSpPr/>
            <p:nvPr/>
          </p:nvCxnSpPr>
          <p:spPr>
            <a:xfrm rot="10800000">
              <a:off x="6705348" y="3068218"/>
              <a:ext cx="0" cy="265200"/>
            </a:xfrm>
            <a:prstGeom prst="straightConnector1">
              <a:avLst/>
            </a:prstGeom>
            <a:noFill/>
            <a:ln cap="flat" cmpd="sng" w="9525">
              <a:solidFill>
                <a:srgbClr val="000000"/>
              </a:solidFill>
              <a:prstDash val="solid"/>
              <a:round/>
              <a:headEnd len="sm" w="sm" type="none"/>
              <a:tailEnd len="sm" w="sm" type="none"/>
            </a:ln>
          </p:spPr>
        </p:cxnSp>
        <p:sp>
          <p:nvSpPr>
            <p:cNvPr id="159" name="Google Shape;159;p2"/>
            <p:cNvSpPr txBox="1"/>
            <p:nvPr/>
          </p:nvSpPr>
          <p:spPr>
            <a:xfrm>
              <a:off x="6423067" y="3200324"/>
              <a:ext cx="2302800" cy="943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100">
                  <a:latin typeface="Roboto"/>
                  <a:ea typeface="Roboto"/>
                  <a:cs typeface="Roboto"/>
                  <a:sym typeface="Roboto"/>
                </a:rPr>
                <a:t>Mid-May</a:t>
              </a:r>
              <a:endParaRPr b="1" sz="21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All components ready to test</a:t>
              </a:r>
              <a:endParaRPr sz="1800">
                <a:latin typeface="Roboto"/>
                <a:ea typeface="Roboto"/>
                <a:cs typeface="Roboto"/>
                <a:sym typeface="Roboto"/>
              </a:endParaRPr>
            </a:p>
          </p:txBody>
        </p:sp>
      </p:grpSp>
      <p:sp>
        <p:nvSpPr>
          <p:cNvPr id="160" name="Google Shape;160;p2"/>
          <p:cNvSpPr txBox="1"/>
          <p:nvPr/>
        </p:nvSpPr>
        <p:spPr>
          <a:xfrm>
            <a:off x="19749577" y="9270989"/>
            <a:ext cx="53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Helvetica Neue"/>
                <a:ea typeface="Helvetica Neue"/>
                <a:cs typeface="Helvetica Neue"/>
                <a:sym typeface="Helvetica Neue"/>
              </a:rPr>
              <a:t>Images Courtesy of µAV</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txBox="1"/>
          <p:nvPr>
            <p:ph idx="2" type="body"/>
          </p:nvPr>
        </p:nvSpPr>
        <p:spPr>
          <a:xfrm>
            <a:off x="673650" y="2904175"/>
            <a:ext cx="10692600" cy="8883900"/>
          </a:xfrm>
          <a:prstGeom prst="rect">
            <a:avLst/>
          </a:prstGeom>
          <a:noFill/>
          <a:ln>
            <a:noFill/>
          </a:ln>
        </p:spPr>
        <p:txBody>
          <a:bodyPr anchorCtr="0" anchor="ctr" bIns="50800" lIns="50800" spcFirstLastPara="1" rIns="50800" wrap="square" tIns="50800">
            <a:normAutofit lnSpcReduction="10000"/>
          </a:bodyPr>
          <a:lstStyle/>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Needed to be simple enough to be machined in-house </a:t>
            </a:r>
            <a:endParaRPr>
              <a:latin typeface="Open Sans"/>
              <a:ea typeface="Open Sans"/>
              <a:cs typeface="Open Sans"/>
              <a:sym typeface="Open Sans"/>
            </a:endParaRPr>
          </a:p>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Withstand 2 x 100 lb masses coupling at 5mph differential </a:t>
            </a:r>
            <a:endParaRPr>
              <a:latin typeface="Open Sans"/>
              <a:ea typeface="Open Sans"/>
              <a:cs typeface="Open Sans"/>
              <a:sym typeface="Open Sans"/>
            </a:endParaRPr>
          </a:p>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Operate on a dynamically moving platform </a:t>
            </a:r>
            <a:endParaRPr>
              <a:latin typeface="Open Sans"/>
              <a:ea typeface="Open Sans"/>
              <a:cs typeface="Open Sans"/>
              <a:sym typeface="Open Sans"/>
            </a:endParaRPr>
          </a:p>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Designed from aluminum bar stock </a:t>
            </a:r>
            <a:endParaRPr>
              <a:latin typeface="Open Sans"/>
              <a:ea typeface="Open Sans"/>
              <a:cs typeface="Open Sans"/>
              <a:sym typeface="Open Sans"/>
            </a:endParaRPr>
          </a:p>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3D print as much as possible </a:t>
            </a:r>
            <a:endParaRPr>
              <a:latin typeface="Open Sans"/>
              <a:ea typeface="Open Sans"/>
              <a:cs typeface="Open Sans"/>
              <a:sym typeface="Open Sans"/>
            </a:endParaRPr>
          </a:p>
          <a:p>
            <a:pPr indent="-369189" lvl="0" marL="457200" rtl="0" algn="l">
              <a:spcBef>
                <a:spcPts val="4500"/>
              </a:spcBef>
              <a:spcAft>
                <a:spcPts val="0"/>
              </a:spcAft>
              <a:buSzPts val="2214"/>
              <a:buFont typeface="Open Sans"/>
              <a:buChar char="●"/>
            </a:pPr>
            <a:r>
              <a:rPr lang="en-US">
                <a:latin typeface="Open Sans"/>
                <a:ea typeface="Open Sans"/>
                <a:cs typeface="Open Sans"/>
                <a:sym typeface="Open Sans"/>
              </a:rPr>
              <a:t>Easily repaired</a:t>
            </a:r>
            <a:endParaRPr>
              <a:latin typeface="Open Sans"/>
              <a:ea typeface="Open Sans"/>
              <a:cs typeface="Open Sans"/>
              <a:sym typeface="Open Sans"/>
            </a:endParaRPr>
          </a:p>
        </p:txBody>
      </p:sp>
      <p:sp>
        <p:nvSpPr>
          <p:cNvPr id="166" name="Google Shape;166;p3"/>
          <p:cNvSpPr txBox="1"/>
          <p:nvPr/>
        </p:nvSpPr>
        <p:spPr>
          <a:xfrm rot="-5400000">
            <a:off x="20576408" y="5163496"/>
            <a:ext cx="6957300" cy="657900"/>
          </a:xfrm>
          <a:prstGeom prst="rect">
            <a:avLst/>
          </a:prstGeom>
          <a:solidFill>
            <a:srgbClr val="58267E"/>
          </a:solidFill>
          <a:ln>
            <a:noFill/>
          </a:ln>
          <a:effectLst>
            <a:outerShdw blurRad="50800" rotWithShape="0" algn="ctr" dir="5400000" dist="50800">
              <a:srgbClr val="000000">
                <a:alpha val="74901"/>
              </a:srgbClr>
            </a:outerShdw>
          </a:effectLst>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Encode Sans Black"/>
              <a:buNone/>
            </a:pPr>
            <a:r>
              <a:t/>
            </a:r>
            <a:endParaRPr b="1" i="0" sz="3200" u="none" cap="none" strike="noStrike">
              <a:solidFill>
                <a:srgbClr val="FFFF00"/>
              </a:solidFill>
              <a:latin typeface="Encode Sans Black"/>
              <a:ea typeface="Encode Sans Black"/>
              <a:cs typeface="Encode Sans Black"/>
              <a:sym typeface="Encode Sans Black"/>
            </a:endParaRPr>
          </a:p>
        </p:txBody>
      </p:sp>
      <p:sp>
        <p:nvSpPr>
          <p:cNvPr id="167" name="Google Shape;167;p3"/>
          <p:cNvSpPr txBox="1"/>
          <p:nvPr/>
        </p:nvSpPr>
        <p:spPr>
          <a:xfrm>
            <a:off x="0" y="33650"/>
            <a:ext cx="24384000" cy="1828800"/>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b" bIns="411475" lIns="91425" spcFirstLastPara="1" rIns="91425" wrap="square" tIns="0">
            <a:noAutofit/>
          </a:bodyPr>
          <a:lstStyle/>
          <a:p>
            <a:pPr indent="0" lvl="0" marL="0" marR="0" rtl="0" algn="l">
              <a:lnSpc>
                <a:spcPct val="100000"/>
              </a:lnSpc>
              <a:spcBef>
                <a:spcPts val="0"/>
              </a:spcBef>
              <a:spcAft>
                <a:spcPts val="0"/>
              </a:spcAft>
              <a:buClr>
                <a:srgbClr val="58267E"/>
              </a:buClr>
              <a:buSzPts val="96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DESIGN METHODOLOGY &amp; SOLUTION DESCRIPTION</a:t>
            </a:r>
            <a:endParaRPr b="1" i="0" sz="7000" u="none" cap="none" strike="noStrike">
              <a:solidFill>
                <a:srgbClr val="58267E"/>
              </a:solidFill>
              <a:latin typeface="Encode Sans Black"/>
              <a:ea typeface="Encode Sans Black"/>
              <a:cs typeface="Encode Sans Black"/>
              <a:sym typeface="Encode Sans Black"/>
            </a:endParaRPr>
          </a:p>
        </p:txBody>
      </p:sp>
      <p:sp>
        <p:nvSpPr>
          <p:cNvPr id="168" name="Google Shape;168;p3"/>
          <p:cNvSpPr txBox="1"/>
          <p:nvPr/>
        </p:nvSpPr>
        <p:spPr>
          <a:xfrm>
            <a:off x="227634" y="12228675"/>
            <a:ext cx="23947800" cy="1402500"/>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rgbClr val="5E5E5E"/>
                </a:solidFill>
                <a:latin typeface="Open Sans"/>
                <a:ea typeface="Open Sans"/>
                <a:cs typeface="Open Sans"/>
                <a:sym typeface="Open Sans"/>
              </a:rPr>
              <a:t>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3/6</a:t>
            </a:r>
            <a:endParaRPr/>
          </a:p>
        </p:txBody>
      </p:sp>
      <p:pic>
        <p:nvPicPr>
          <p:cNvPr id="169" name="Google Shape;169;p3"/>
          <p:cNvPicPr preferRelativeResize="0"/>
          <p:nvPr/>
        </p:nvPicPr>
        <p:blipFill>
          <a:blip r:embed="rId3">
            <a:alphaModFix/>
          </a:blip>
          <a:stretch>
            <a:fillRect/>
          </a:stretch>
        </p:blipFill>
        <p:spPr>
          <a:xfrm>
            <a:off x="22110075" y="11696037"/>
            <a:ext cx="1986325" cy="1986325"/>
          </a:xfrm>
          <a:prstGeom prst="rect">
            <a:avLst/>
          </a:prstGeom>
          <a:noFill/>
          <a:ln>
            <a:noFill/>
          </a:ln>
        </p:spPr>
      </p:pic>
      <p:pic>
        <p:nvPicPr>
          <p:cNvPr id="170" name="Google Shape;170;p3"/>
          <p:cNvPicPr preferRelativeResize="0"/>
          <p:nvPr/>
        </p:nvPicPr>
        <p:blipFill rotWithShape="1">
          <a:blip r:embed="rId4">
            <a:alphaModFix/>
          </a:blip>
          <a:srcRect b="8990" l="432" r="1297" t="21265"/>
          <a:stretch/>
        </p:blipFill>
        <p:spPr>
          <a:xfrm>
            <a:off x="11370275" y="3366262"/>
            <a:ext cx="11729401" cy="7050775"/>
          </a:xfrm>
          <a:prstGeom prst="rect">
            <a:avLst/>
          </a:prstGeom>
          <a:noFill/>
          <a:ln>
            <a:noFill/>
          </a:ln>
        </p:spPr>
      </p:pic>
      <p:sp>
        <p:nvSpPr>
          <p:cNvPr id="171" name="Google Shape;171;p3"/>
          <p:cNvSpPr/>
          <p:nvPr/>
        </p:nvSpPr>
        <p:spPr>
          <a:xfrm flipH="1" rot="1907721">
            <a:off x="15193743" y="8304553"/>
            <a:ext cx="1396694" cy="219319"/>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flipH="1" rot="1662497">
            <a:off x="16725792" y="7106891"/>
            <a:ext cx="1640751" cy="220449"/>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flipH="1" rot="1579626">
            <a:off x="16748374" y="8114181"/>
            <a:ext cx="1324479" cy="220792"/>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flipH="1" rot="787685">
            <a:off x="19461364" y="5132391"/>
            <a:ext cx="1032895" cy="222749"/>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flipH="1" rot="7980921">
            <a:off x="13224043" y="7333550"/>
            <a:ext cx="1206694" cy="215237"/>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flipH="1" rot="-9035902">
            <a:off x="13979502" y="6044251"/>
            <a:ext cx="1962810" cy="220302"/>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flipH="1" rot="785889">
            <a:off x="17733695" y="6331441"/>
            <a:ext cx="1617687" cy="222749"/>
          </a:xfrm>
          <a:prstGeom prst="rightArrow">
            <a:avLst>
              <a:gd fmla="val 28798" name="adj1"/>
              <a:gd fmla="val 9519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flipH="1" rot="-9796888">
            <a:off x="14003643" y="4426908"/>
            <a:ext cx="1450618" cy="222738"/>
          </a:xfrm>
          <a:prstGeom prst="rightArrow">
            <a:avLst>
              <a:gd fmla="val 28798" name="adj1"/>
              <a:gd fmla="val 87418"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txBox="1"/>
          <p:nvPr/>
        </p:nvSpPr>
        <p:spPr>
          <a:xfrm>
            <a:off x="11983045" y="3942425"/>
            <a:ext cx="23298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Pulley System</a:t>
            </a:r>
            <a:endParaRPr b="1" sz="2400">
              <a:highlight>
                <a:srgbClr val="FFFFFF"/>
              </a:highlight>
            </a:endParaRPr>
          </a:p>
        </p:txBody>
      </p:sp>
      <p:sp>
        <p:nvSpPr>
          <p:cNvPr id="180" name="Google Shape;180;p3"/>
          <p:cNvSpPr txBox="1"/>
          <p:nvPr/>
        </p:nvSpPr>
        <p:spPr>
          <a:xfrm>
            <a:off x="20336127" y="5017202"/>
            <a:ext cx="19641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Male shaft</a:t>
            </a:r>
            <a:endParaRPr b="1" sz="2400">
              <a:highlight>
                <a:srgbClr val="FFFFFF"/>
              </a:highlight>
            </a:endParaRPr>
          </a:p>
        </p:txBody>
      </p:sp>
      <p:sp>
        <p:nvSpPr>
          <p:cNvPr id="181" name="Google Shape;181;p3"/>
          <p:cNvSpPr txBox="1"/>
          <p:nvPr/>
        </p:nvSpPr>
        <p:spPr>
          <a:xfrm>
            <a:off x="19078882" y="6365242"/>
            <a:ext cx="19641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Female part</a:t>
            </a:r>
            <a:endParaRPr b="1" sz="2400">
              <a:highlight>
                <a:srgbClr val="FFFFFF"/>
              </a:highlight>
            </a:endParaRPr>
          </a:p>
        </p:txBody>
      </p:sp>
      <p:sp>
        <p:nvSpPr>
          <p:cNvPr id="182" name="Google Shape;182;p3"/>
          <p:cNvSpPr txBox="1"/>
          <p:nvPr/>
        </p:nvSpPr>
        <p:spPr>
          <a:xfrm>
            <a:off x="18181238" y="7312897"/>
            <a:ext cx="27114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Lever lock rails</a:t>
            </a:r>
            <a:endParaRPr b="1" sz="2400">
              <a:highlight>
                <a:srgbClr val="FFFFFF"/>
              </a:highlight>
            </a:endParaRPr>
          </a:p>
        </p:txBody>
      </p:sp>
      <p:sp>
        <p:nvSpPr>
          <p:cNvPr id="183" name="Google Shape;183;p3"/>
          <p:cNvSpPr txBox="1"/>
          <p:nvPr/>
        </p:nvSpPr>
        <p:spPr>
          <a:xfrm>
            <a:off x="17732860" y="8301246"/>
            <a:ext cx="21426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Baseplate</a:t>
            </a:r>
            <a:endParaRPr b="1" sz="2400">
              <a:highlight>
                <a:srgbClr val="FFFFFF"/>
              </a:highlight>
            </a:endParaRPr>
          </a:p>
        </p:txBody>
      </p:sp>
      <p:sp>
        <p:nvSpPr>
          <p:cNvPr id="184" name="Google Shape;184;p3"/>
          <p:cNvSpPr txBox="1"/>
          <p:nvPr/>
        </p:nvSpPr>
        <p:spPr>
          <a:xfrm>
            <a:off x="16026065" y="8723754"/>
            <a:ext cx="16194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Hardstop</a:t>
            </a:r>
            <a:endParaRPr b="1" sz="2400">
              <a:highlight>
                <a:srgbClr val="FFFFFF"/>
              </a:highlight>
            </a:endParaRPr>
          </a:p>
        </p:txBody>
      </p:sp>
      <p:sp>
        <p:nvSpPr>
          <p:cNvPr id="185" name="Google Shape;185;p3"/>
          <p:cNvSpPr txBox="1"/>
          <p:nvPr/>
        </p:nvSpPr>
        <p:spPr>
          <a:xfrm>
            <a:off x="12410161" y="7626516"/>
            <a:ext cx="10752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Motor</a:t>
            </a:r>
            <a:endParaRPr b="1" sz="2400">
              <a:highlight>
                <a:srgbClr val="FFFFFF"/>
              </a:highlight>
            </a:endParaRPr>
          </a:p>
        </p:txBody>
      </p:sp>
      <p:sp>
        <p:nvSpPr>
          <p:cNvPr id="186" name="Google Shape;186;p3"/>
          <p:cNvSpPr txBox="1"/>
          <p:nvPr/>
        </p:nvSpPr>
        <p:spPr>
          <a:xfrm>
            <a:off x="12449595" y="5306998"/>
            <a:ext cx="1863300" cy="554100"/>
          </a:xfrm>
          <a:prstGeom prst="rect">
            <a:avLst/>
          </a:prstGeom>
          <a:solidFill>
            <a:srgbClr val="FFFFFF"/>
          </a:solidFill>
          <a:ln cap="flat" cmpd="sng" w="19050">
            <a:solidFill>
              <a:srgbClr val="25005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highlight>
                  <a:srgbClr val="FFFFFF"/>
                </a:highlight>
              </a:rPr>
              <a:t>Lever lock</a:t>
            </a:r>
            <a:endParaRPr b="1" sz="24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4eca0e397e_1_23"/>
          <p:cNvSpPr txBox="1"/>
          <p:nvPr/>
        </p:nvSpPr>
        <p:spPr>
          <a:xfrm rot="-5400000">
            <a:off x="20576408" y="5163496"/>
            <a:ext cx="6957300" cy="657900"/>
          </a:xfrm>
          <a:prstGeom prst="rect">
            <a:avLst/>
          </a:prstGeom>
          <a:solidFill>
            <a:srgbClr val="58267E"/>
          </a:solidFill>
          <a:ln>
            <a:noFill/>
          </a:ln>
          <a:effectLst>
            <a:outerShdw blurRad="50800" rotWithShape="0" algn="ctr" dir="5400000" dist="50800">
              <a:srgbClr val="000000">
                <a:alpha val="74900"/>
              </a:srgbClr>
            </a:outerShdw>
          </a:effectLst>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Encode Sans Black"/>
              <a:buNone/>
            </a:pPr>
            <a:r>
              <a:t/>
            </a:r>
            <a:endParaRPr b="1" i="0" sz="3200" u="none" cap="none" strike="noStrike">
              <a:solidFill>
                <a:srgbClr val="FFFF00"/>
              </a:solidFill>
              <a:latin typeface="Encode Sans Black"/>
              <a:ea typeface="Encode Sans Black"/>
              <a:cs typeface="Encode Sans Black"/>
              <a:sym typeface="Encode Sans Black"/>
            </a:endParaRPr>
          </a:p>
        </p:txBody>
      </p:sp>
      <p:sp>
        <p:nvSpPr>
          <p:cNvPr id="192" name="Google Shape;192;g24eca0e397e_1_23"/>
          <p:cNvSpPr txBox="1"/>
          <p:nvPr/>
        </p:nvSpPr>
        <p:spPr>
          <a:xfrm>
            <a:off x="0" y="33650"/>
            <a:ext cx="24384000" cy="1828800"/>
          </a:xfrm>
          <a:prstGeom prst="rect">
            <a:avLst/>
          </a:prstGeom>
          <a:solidFill>
            <a:srgbClr val="E8D3A2"/>
          </a:solidFill>
          <a:ln>
            <a:noFill/>
          </a:ln>
          <a:effectLst>
            <a:outerShdw blurRad="50800" rotWithShape="0" algn="ctr" dir="5400000" dist="50800">
              <a:srgbClr val="000000">
                <a:alpha val="74510"/>
              </a:srgbClr>
            </a:outerShdw>
          </a:effectLst>
        </p:spPr>
        <p:txBody>
          <a:bodyPr anchorCtr="0" anchor="b" bIns="411475" lIns="91425" spcFirstLastPara="1" rIns="91425" wrap="square" tIns="0">
            <a:noAutofit/>
          </a:bodyPr>
          <a:lstStyle/>
          <a:p>
            <a:pPr indent="0" lvl="0" marL="0" marR="0" rtl="0" algn="l">
              <a:lnSpc>
                <a:spcPct val="100000"/>
              </a:lnSpc>
              <a:spcBef>
                <a:spcPts val="0"/>
              </a:spcBef>
              <a:spcAft>
                <a:spcPts val="0"/>
              </a:spcAft>
              <a:buClr>
                <a:srgbClr val="58267E"/>
              </a:buClr>
              <a:buSzPts val="96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DESIGN METHODOLOGY &amp; SOLUTION DESCRIPTION</a:t>
            </a:r>
            <a:endParaRPr b="1" i="0" sz="7000" u="none" cap="none" strike="noStrike">
              <a:solidFill>
                <a:srgbClr val="58267E"/>
              </a:solidFill>
              <a:latin typeface="Encode Sans Black"/>
              <a:ea typeface="Encode Sans Black"/>
              <a:cs typeface="Encode Sans Black"/>
              <a:sym typeface="Encode Sans Black"/>
            </a:endParaRPr>
          </a:p>
        </p:txBody>
      </p:sp>
      <p:sp>
        <p:nvSpPr>
          <p:cNvPr id="193" name="Google Shape;193;g24eca0e397e_1_23"/>
          <p:cNvSpPr txBox="1"/>
          <p:nvPr/>
        </p:nvSpPr>
        <p:spPr>
          <a:xfrm>
            <a:off x="227634" y="12228675"/>
            <a:ext cx="23947800" cy="1402500"/>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rgbClr val="5E5E5E"/>
                </a:solidFill>
                <a:latin typeface="Open Sans"/>
                <a:ea typeface="Open Sans"/>
                <a:cs typeface="Open Sans"/>
                <a:sym typeface="Open Sans"/>
              </a:rPr>
              <a:t>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3/6</a:t>
            </a:r>
            <a:endParaRPr/>
          </a:p>
        </p:txBody>
      </p:sp>
      <p:pic>
        <p:nvPicPr>
          <p:cNvPr id="194" name="Google Shape;194;g24eca0e397e_1_23"/>
          <p:cNvPicPr preferRelativeResize="0"/>
          <p:nvPr/>
        </p:nvPicPr>
        <p:blipFill>
          <a:blip r:embed="rId3">
            <a:alphaModFix/>
          </a:blip>
          <a:stretch>
            <a:fillRect/>
          </a:stretch>
        </p:blipFill>
        <p:spPr>
          <a:xfrm>
            <a:off x="22110075" y="11696037"/>
            <a:ext cx="1986325" cy="1986325"/>
          </a:xfrm>
          <a:prstGeom prst="rect">
            <a:avLst/>
          </a:prstGeom>
          <a:noFill/>
          <a:ln>
            <a:noFill/>
          </a:ln>
        </p:spPr>
      </p:pic>
      <p:pic>
        <p:nvPicPr>
          <p:cNvPr id="195" name="Google Shape;195;g24eca0e397e_1_23"/>
          <p:cNvPicPr preferRelativeResize="0"/>
          <p:nvPr/>
        </p:nvPicPr>
        <p:blipFill rotWithShape="1">
          <a:blip r:embed="rId4">
            <a:alphaModFix/>
          </a:blip>
          <a:srcRect b="20684" l="5959" r="16647" t="19996"/>
          <a:stretch/>
        </p:blipFill>
        <p:spPr>
          <a:xfrm>
            <a:off x="2573200" y="2905075"/>
            <a:ext cx="8478574" cy="8664448"/>
          </a:xfrm>
          <a:prstGeom prst="rect">
            <a:avLst/>
          </a:prstGeom>
          <a:noFill/>
          <a:ln>
            <a:noFill/>
          </a:ln>
        </p:spPr>
      </p:pic>
      <p:pic>
        <p:nvPicPr>
          <p:cNvPr id="196" name="Google Shape;196;g24eca0e397e_1_23"/>
          <p:cNvPicPr preferRelativeResize="0"/>
          <p:nvPr/>
        </p:nvPicPr>
        <p:blipFill rotWithShape="1">
          <a:blip r:embed="rId5">
            <a:alphaModFix/>
          </a:blip>
          <a:srcRect b="0" l="0" r="0" t="23354"/>
          <a:stretch/>
        </p:blipFill>
        <p:spPr>
          <a:xfrm>
            <a:off x="12765475" y="2905075"/>
            <a:ext cx="8478583" cy="8664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txBox="1"/>
          <p:nvPr>
            <p:ph idx="2" type="body"/>
          </p:nvPr>
        </p:nvSpPr>
        <p:spPr>
          <a:xfrm>
            <a:off x="14747704" y="2318583"/>
            <a:ext cx="9223105" cy="9742858"/>
          </a:xfrm>
          <a:prstGeom prst="rect">
            <a:avLst/>
          </a:prstGeom>
          <a:noFill/>
          <a:ln>
            <a:noFill/>
          </a:ln>
        </p:spPr>
        <p:txBody>
          <a:bodyPr anchorCtr="0" anchor="t" bIns="50800" lIns="50800" spcFirstLastPara="1" rIns="50800" wrap="square" tIns="50800">
            <a:normAutofit fontScale="92500" lnSpcReduction="20000"/>
          </a:bodyPr>
          <a:lstStyle/>
          <a:p>
            <a:pPr indent="0" lvl="0" marL="0" rtl="0" algn="l">
              <a:lnSpc>
                <a:spcPct val="120000"/>
              </a:lnSpc>
              <a:spcBef>
                <a:spcPts val="0"/>
              </a:spcBef>
              <a:spcAft>
                <a:spcPts val="0"/>
              </a:spcAft>
              <a:buNone/>
            </a:pPr>
            <a:r>
              <a:rPr b="1" lang="en-US" sz="3600">
                <a:latin typeface="Open Sans"/>
                <a:ea typeface="Open Sans"/>
                <a:cs typeface="Open Sans"/>
                <a:sym typeface="Open Sans"/>
              </a:rPr>
              <a:t>Progress: </a:t>
            </a:r>
            <a:endParaRPr b="1" sz="3600">
              <a:latin typeface="Open Sans"/>
              <a:ea typeface="Open Sans"/>
              <a:cs typeface="Open Sans"/>
              <a:sym typeface="Open Sans"/>
            </a:endParaRPr>
          </a:p>
          <a:p>
            <a:pPr indent="-440055" lvl="0" marL="4572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Complete design and fabrication of coupling/decoupling mechanisms</a:t>
            </a:r>
            <a:endParaRPr sz="3600">
              <a:latin typeface="Open Sans"/>
              <a:ea typeface="Open Sans"/>
              <a:cs typeface="Open Sans"/>
              <a:sym typeface="Open Sans"/>
            </a:endParaRPr>
          </a:p>
          <a:p>
            <a:pPr indent="-440055" lvl="0" marL="4572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Test verification of coupling, locking, and decoupling </a:t>
            </a:r>
            <a:endParaRPr sz="3600">
              <a:latin typeface="Open Sans"/>
              <a:ea typeface="Open Sans"/>
              <a:cs typeface="Open Sans"/>
              <a:sym typeface="Open Sans"/>
            </a:endParaRPr>
          </a:p>
          <a:p>
            <a:pPr indent="0" lvl="0" marL="0" rtl="0" algn="l">
              <a:lnSpc>
                <a:spcPct val="120000"/>
              </a:lnSpc>
              <a:spcBef>
                <a:spcPts val="0"/>
              </a:spcBef>
              <a:spcAft>
                <a:spcPts val="0"/>
              </a:spcAft>
              <a:buNone/>
            </a:pPr>
            <a:r>
              <a:t/>
            </a:r>
            <a:endParaRPr sz="3600">
              <a:latin typeface="Open Sans"/>
              <a:ea typeface="Open Sans"/>
              <a:cs typeface="Open Sans"/>
              <a:sym typeface="Open Sans"/>
            </a:endParaRPr>
          </a:p>
          <a:p>
            <a:pPr indent="0" lvl="0" marL="0" rtl="0" algn="l">
              <a:lnSpc>
                <a:spcPct val="120000"/>
              </a:lnSpc>
              <a:spcBef>
                <a:spcPts val="0"/>
              </a:spcBef>
              <a:spcAft>
                <a:spcPts val="0"/>
              </a:spcAft>
              <a:buNone/>
            </a:pPr>
            <a:r>
              <a:rPr b="1" lang="en-US" sz="3600">
                <a:latin typeface="Open Sans"/>
                <a:ea typeface="Open Sans"/>
                <a:cs typeface="Open Sans"/>
                <a:sym typeface="Open Sans"/>
              </a:rPr>
              <a:t>Evaluation: </a:t>
            </a:r>
            <a:endParaRPr b="1" sz="3600">
              <a:latin typeface="Open Sans"/>
              <a:ea typeface="Open Sans"/>
              <a:cs typeface="Open Sans"/>
              <a:sym typeface="Open Sans"/>
            </a:endParaRPr>
          </a:p>
          <a:p>
            <a:pPr indent="0" lvl="0" marL="457200" rtl="0" algn="l">
              <a:lnSpc>
                <a:spcPct val="120000"/>
              </a:lnSpc>
              <a:spcBef>
                <a:spcPts val="0"/>
              </a:spcBef>
              <a:spcAft>
                <a:spcPts val="0"/>
              </a:spcAft>
              <a:buNone/>
            </a:pPr>
            <a:r>
              <a:rPr b="1" i="1" lang="en-US" sz="3600">
                <a:latin typeface="Open Sans"/>
                <a:ea typeface="Open Sans"/>
                <a:cs typeface="Open Sans"/>
                <a:sym typeface="Open Sans"/>
              </a:rPr>
              <a:t>Coupling: </a:t>
            </a:r>
            <a:endParaRPr sz="3600">
              <a:latin typeface="Open Sans"/>
              <a:ea typeface="Open Sans"/>
              <a:cs typeface="Open Sans"/>
              <a:sym typeface="Open Sans"/>
            </a:endParaRPr>
          </a:p>
          <a:p>
            <a:pPr indent="-440055" lvl="0" marL="9144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Successful coupling and locking</a:t>
            </a:r>
            <a:endParaRPr sz="3600">
              <a:latin typeface="Open Sans"/>
              <a:ea typeface="Open Sans"/>
              <a:cs typeface="Open Sans"/>
              <a:sym typeface="Open Sans"/>
            </a:endParaRPr>
          </a:p>
          <a:p>
            <a:pPr indent="-440055" lvl="0" marL="9144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Reasonable force to lift gate and secure shaft</a:t>
            </a:r>
            <a:endParaRPr sz="3600">
              <a:latin typeface="Open Sans"/>
              <a:ea typeface="Open Sans"/>
              <a:cs typeface="Open Sans"/>
              <a:sym typeface="Open Sans"/>
            </a:endParaRPr>
          </a:p>
          <a:p>
            <a:pPr indent="0" lvl="0" marL="457200" rtl="0" algn="l">
              <a:lnSpc>
                <a:spcPct val="120000"/>
              </a:lnSpc>
              <a:spcBef>
                <a:spcPts val="0"/>
              </a:spcBef>
              <a:spcAft>
                <a:spcPts val="0"/>
              </a:spcAft>
              <a:buNone/>
            </a:pPr>
            <a:r>
              <a:rPr b="1" i="1" lang="en-US" sz="3600">
                <a:latin typeface="Open Sans"/>
                <a:ea typeface="Open Sans"/>
                <a:cs typeface="Open Sans"/>
                <a:sym typeface="Open Sans"/>
              </a:rPr>
              <a:t>Decoupling: </a:t>
            </a:r>
            <a:endParaRPr sz="3600">
              <a:latin typeface="Open Sans"/>
              <a:ea typeface="Open Sans"/>
              <a:cs typeface="Open Sans"/>
              <a:sym typeface="Open Sans"/>
            </a:endParaRPr>
          </a:p>
          <a:p>
            <a:pPr indent="-440055" lvl="0" marL="9144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Motor pulled the gate up high enough to decouple</a:t>
            </a:r>
            <a:endParaRPr sz="3600">
              <a:latin typeface="Open Sans"/>
              <a:ea typeface="Open Sans"/>
              <a:cs typeface="Open Sans"/>
              <a:sym typeface="Open Sans"/>
            </a:endParaRPr>
          </a:p>
          <a:p>
            <a:pPr indent="-440055" lvl="0" marL="9144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Jerky motion from motor</a:t>
            </a:r>
            <a:endParaRPr sz="3600">
              <a:latin typeface="Open Sans"/>
              <a:ea typeface="Open Sans"/>
              <a:cs typeface="Open Sans"/>
              <a:sym typeface="Open Sans"/>
            </a:endParaRPr>
          </a:p>
          <a:p>
            <a:pPr indent="0" lvl="0" marL="0" rtl="0" algn="l">
              <a:lnSpc>
                <a:spcPct val="120000"/>
              </a:lnSpc>
              <a:spcBef>
                <a:spcPts val="0"/>
              </a:spcBef>
              <a:spcAft>
                <a:spcPts val="0"/>
              </a:spcAft>
              <a:buNone/>
            </a:pPr>
            <a:r>
              <a:t/>
            </a:r>
            <a:endParaRPr sz="3600">
              <a:latin typeface="Open Sans"/>
              <a:ea typeface="Open Sans"/>
              <a:cs typeface="Open Sans"/>
              <a:sym typeface="Open Sans"/>
            </a:endParaRPr>
          </a:p>
          <a:p>
            <a:pPr indent="0" lvl="0" marL="0" rtl="0" algn="l">
              <a:lnSpc>
                <a:spcPct val="120000"/>
              </a:lnSpc>
              <a:spcBef>
                <a:spcPts val="0"/>
              </a:spcBef>
              <a:spcAft>
                <a:spcPts val="0"/>
              </a:spcAft>
              <a:buNone/>
            </a:pPr>
            <a:r>
              <a:rPr b="1" lang="en-US" sz="3600">
                <a:latin typeface="Open Sans"/>
                <a:ea typeface="Open Sans"/>
                <a:cs typeface="Open Sans"/>
                <a:sym typeface="Open Sans"/>
              </a:rPr>
              <a:t>Remaining Challenges: </a:t>
            </a:r>
            <a:endParaRPr sz="3600">
              <a:latin typeface="Open Sans"/>
              <a:ea typeface="Open Sans"/>
              <a:cs typeface="Open Sans"/>
              <a:sym typeface="Open Sans"/>
            </a:endParaRPr>
          </a:p>
          <a:p>
            <a:pPr indent="-440055" lvl="0" marL="457200" rtl="0" algn="l">
              <a:lnSpc>
                <a:spcPct val="120000"/>
              </a:lnSpc>
              <a:spcBef>
                <a:spcPts val="0"/>
              </a:spcBef>
              <a:spcAft>
                <a:spcPts val="0"/>
              </a:spcAft>
              <a:buSzPct val="100000"/>
              <a:buFont typeface="Open Sans"/>
              <a:buChar char="-"/>
            </a:pPr>
            <a:r>
              <a:rPr lang="en-US" sz="3600">
                <a:latin typeface="Open Sans"/>
                <a:ea typeface="Open Sans"/>
                <a:cs typeface="Open Sans"/>
                <a:sym typeface="Open Sans"/>
              </a:rPr>
              <a:t>Better position control for motor</a:t>
            </a:r>
            <a:endParaRPr sz="3600">
              <a:latin typeface="Open Sans"/>
              <a:ea typeface="Open Sans"/>
              <a:cs typeface="Open Sans"/>
              <a:sym typeface="Open Sans"/>
            </a:endParaRPr>
          </a:p>
        </p:txBody>
      </p:sp>
      <p:sp>
        <p:nvSpPr>
          <p:cNvPr id="202" name="Google Shape;202;p4"/>
          <p:cNvSpPr txBox="1"/>
          <p:nvPr/>
        </p:nvSpPr>
        <p:spPr>
          <a:xfrm>
            <a:off x="20768855" y="12679816"/>
            <a:ext cx="102657" cy="65659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Helvetica Neue"/>
              <a:buNone/>
            </a:pPr>
            <a:r>
              <a:t/>
            </a:r>
            <a:endParaRPr b="0" i="0" sz="3600" u="none" cap="none" strike="noStrike">
              <a:solidFill>
                <a:srgbClr val="5E5E5E"/>
              </a:solidFill>
              <a:latin typeface="Helvetica Neue"/>
              <a:ea typeface="Helvetica Neue"/>
              <a:cs typeface="Helvetica Neue"/>
              <a:sym typeface="Helvetica Neue"/>
            </a:endParaRPr>
          </a:p>
        </p:txBody>
      </p:sp>
      <p:sp>
        <p:nvSpPr>
          <p:cNvPr id="203" name="Google Shape;203;p4"/>
          <p:cNvSpPr txBox="1"/>
          <p:nvPr/>
        </p:nvSpPr>
        <p:spPr>
          <a:xfrm>
            <a:off x="11099756" y="13254622"/>
            <a:ext cx="27432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4" name="Google Shape;204;p4"/>
          <p:cNvSpPr txBox="1"/>
          <p:nvPr/>
        </p:nvSpPr>
        <p:spPr>
          <a:xfrm>
            <a:off x="218132" y="12210195"/>
            <a:ext cx="23947735" cy="1402509"/>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rgbClr val="5E5E5E"/>
                </a:solidFill>
                <a:latin typeface="Open Sans"/>
                <a:ea typeface="Open Sans"/>
                <a:cs typeface="Open Sans"/>
                <a:sym typeface="Open Sans"/>
              </a:rPr>
              <a:t>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4/6</a:t>
            </a:r>
            <a:endParaRPr/>
          </a:p>
        </p:txBody>
      </p:sp>
      <p:pic>
        <p:nvPicPr>
          <p:cNvPr id="205" name="Google Shape;205;p4"/>
          <p:cNvPicPr preferRelativeResize="0"/>
          <p:nvPr/>
        </p:nvPicPr>
        <p:blipFill rotWithShape="1">
          <a:blip r:embed="rId3">
            <a:alphaModFix/>
          </a:blip>
          <a:srcRect b="0" l="0" r="0" t="0"/>
          <a:stretch/>
        </p:blipFill>
        <p:spPr>
          <a:xfrm>
            <a:off x="413189" y="12031579"/>
            <a:ext cx="1656241" cy="1474243"/>
          </a:xfrm>
          <a:prstGeom prst="rect">
            <a:avLst/>
          </a:prstGeom>
          <a:noFill/>
          <a:ln>
            <a:noFill/>
          </a:ln>
        </p:spPr>
      </p:pic>
      <p:sp>
        <p:nvSpPr>
          <p:cNvPr id="206" name="Google Shape;206;p4"/>
          <p:cNvSpPr txBox="1"/>
          <p:nvPr/>
        </p:nvSpPr>
        <p:spPr>
          <a:xfrm>
            <a:off x="0" y="0"/>
            <a:ext cx="24384000" cy="1828800"/>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58267E"/>
              </a:buClr>
              <a:buSzPts val="9600"/>
              <a:buFont typeface="Encode Sans Black"/>
              <a:buNone/>
            </a:pPr>
            <a:r>
              <a:rPr b="1" lang="en-US" sz="7000">
                <a:solidFill>
                  <a:srgbClr val="58267E"/>
                </a:solidFill>
                <a:latin typeface="Encode Sans Black"/>
                <a:ea typeface="Encode Sans Black"/>
                <a:cs typeface="Encode Sans Black"/>
                <a:sym typeface="Encode Sans Black"/>
              </a:rPr>
              <a:t>DEMONSTRATION, </a:t>
            </a:r>
            <a:r>
              <a:rPr b="1" i="0" lang="en-US" sz="7000" u="none" cap="none" strike="noStrike">
                <a:solidFill>
                  <a:srgbClr val="58267E"/>
                </a:solidFill>
                <a:latin typeface="Encode Sans Black"/>
                <a:ea typeface="Encode Sans Black"/>
                <a:cs typeface="Encode Sans Black"/>
                <a:sym typeface="Encode Sans Black"/>
              </a:rPr>
              <a:t>STATUS &amp; RESULTS</a:t>
            </a:r>
            <a:r>
              <a:rPr b="1" lang="en-US" sz="7000">
                <a:solidFill>
                  <a:srgbClr val="58267E"/>
                </a:solidFill>
                <a:latin typeface="Encode Sans Black"/>
                <a:ea typeface="Encode Sans Black"/>
                <a:cs typeface="Encode Sans Black"/>
                <a:sym typeface="Encode Sans Black"/>
              </a:rPr>
              <a:t> </a:t>
            </a:r>
            <a:endParaRPr b="1" i="0" sz="7000" u="none" cap="none" strike="noStrike">
              <a:solidFill>
                <a:srgbClr val="58267E"/>
              </a:solidFill>
              <a:latin typeface="Encode Sans Black"/>
              <a:ea typeface="Encode Sans Black"/>
              <a:cs typeface="Encode Sans Black"/>
              <a:sym typeface="Encode Sans Black"/>
            </a:endParaRPr>
          </a:p>
        </p:txBody>
      </p:sp>
      <p:pic>
        <p:nvPicPr>
          <p:cNvPr id="207" name="Google Shape;207;p4"/>
          <p:cNvPicPr preferRelativeResize="0"/>
          <p:nvPr/>
        </p:nvPicPr>
        <p:blipFill>
          <a:blip r:embed="rId4">
            <a:alphaModFix/>
          </a:blip>
          <a:stretch>
            <a:fillRect/>
          </a:stretch>
        </p:blipFill>
        <p:spPr>
          <a:xfrm>
            <a:off x="22110075" y="11662387"/>
            <a:ext cx="1986325" cy="1986325"/>
          </a:xfrm>
          <a:prstGeom prst="rect">
            <a:avLst/>
          </a:prstGeom>
          <a:noFill/>
          <a:ln>
            <a:noFill/>
          </a:ln>
        </p:spPr>
      </p:pic>
      <p:pic>
        <p:nvPicPr>
          <p:cNvPr id="208" name="Google Shape;208;p4" title="IMG_5315.MOV">
            <a:hlinkClick r:id="rId5"/>
          </p:cNvPr>
          <p:cNvPicPr preferRelativeResize="0"/>
          <p:nvPr/>
        </p:nvPicPr>
        <p:blipFill>
          <a:blip r:embed="rId6">
            <a:alphaModFix/>
          </a:blip>
          <a:stretch>
            <a:fillRect/>
          </a:stretch>
        </p:blipFill>
        <p:spPr>
          <a:xfrm>
            <a:off x="152400" y="1981200"/>
            <a:ext cx="12159826" cy="9119875"/>
          </a:xfrm>
          <a:prstGeom prst="rect">
            <a:avLst/>
          </a:prstGeom>
          <a:noFill/>
          <a:ln>
            <a:noFill/>
          </a:ln>
        </p:spPr>
      </p:pic>
      <p:sp>
        <p:nvSpPr>
          <p:cNvPr id="209" name="Google Shape;209;p4"/>
          <p:cNvSpPr txBox="1"/>
          <p:nvPr/>
        </p:nvSpPr>
        <p:spPr>
          <a:xfrm>
            <a:off x="111225" y="11124900"/>
            <a:ext cx="1220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2800">
                <a:latin typeface="Helvetica Neue"/>
                <a:ea typeface="Helvetica Neue"/>
                <a:cs typeface="Helvetica Neue"/>
                <a:sym typeface="Helvetica Neue"/>
              </a:rPr>
              <a:t>Demonstration of coupling/decoupling</a:t>
            </a:r>
            <a:endParaRPr i="1" sz="2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nvSpPr>
        <p:spPr>
          <a:xfrm>
            <a:off x="218132" y="12210195"/>
            <a:ext cx="23947800" cy="1402500"/>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rgbClr val="5E5E5E"/>
                </a:solidFill>
                <a:latin typeface="Open Sans"/>
                <a:ea typeface="Open Sans"/>
                <a:cs typeface="Open Sans"/>
                <a:sym typeface="Open Sans"/>
              </a:rPr>
              <a:t>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5/6</a:t>
            </a:r>
            <a:endParaRPr/>
          </a:p>
        </p:txBody>
      </p:sp>
      <p:pic>
        <p:nvPicPr>
          <p:cNvPr id="215" name="Google Shape;215;p5"/>
          <p:cNvPicPr preferRelativeResize="0"/>
          <p:nvPr/>
        </p:nvPicPr>
        <p:blipFill rotWithShape="1">
          <a:blip r:embed="rId3">
            <a:alphaModFix/>
          </a:blip>
          <a:srcRect b="0" l="0" r="0" t="0"/>
          <a:stretch/>
        </p:blipFill>
        <p:spPr>
          <a:xfrm>
            <a:off x="413189" y="12031579"/>
            <a:ext cx="1656241" cy="1474243"/>
          </a:xfrm>
          <a:prstGeom prst="rect">
            <a:avLst/>
          </a:prstGeom>
          <a:noFill/>
          <a:ln>
            <a:noFill/>
          </a:ln>
        </p:spPr>
      </p:pic>
      <p:sp>
        <p:nvSpPr>
          <p:cNvPr id="216" name="Google Shape;216;p5"/>
          <p:cNvSpPr txBox="1"/>
          <p:nvPr/>
        </p:nvSpPr>
        <p:spPr>
          <a:xfrm>
            <a:off x="0" y="0"/>
            <a:ext cx="24384000" cy="1347537"/>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58267E"/>
              </a:buClr>
              <a:buSzPts val="96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DISCUSSION &amp; CONCLUSION </a:t>
            </a:r>
            <a:endParaRPr/>
          </a:p>
        </p:txBody>
      </p:sp>
      <p:sp>
        <p:nvSpPr>
          <p:cNvPr id="217" name="Google Shape;217;p5"/>
          <p:cNvSpPr txBox="1"/>
          <p:nvPr/>
        </p:nvSpPr>
        <p:spPr>
          <a:xfrm>
            <a:off x="0" y="5534449"/>
            <a:ext cx="24384000" cy="1179000"/>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58267E"/>
              </a:buClr>
              <a:buSzPts val="96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FUTURE WORK</a:t>
            </a:r>
            <a:endParaRPr/>
          </a:p>
        </p:txBody>
      </p:sp>
      <p:sp>
        <p:nvSpPr>
          <p:cNvPr id="218" name="Google Shape;218;p5"/>
          <p:cNvSpPr txBox="1"/>
          <p:nvPr/>
        </p:nvSpPr>
        <p:spPr>
          <a:xfrm>
            <a:off x="5600800" y="1597850"/>
            <a:ext cx="18495600" cy="4317900"/>
          </a:xfrm>
          <a:prstGeom prst="rect">
            <a:avLst/>
          </a:prstGeom>
          <a:noFill/>
          <a:ln>
            <a:noFill/>
          </a:ln>
        </p:spPr>
        <p:txBody>
          <a:bodyPr anchorCtr="0" anchor="t" bIns="50800" lIns="50800" spcFirstLastPara="1" rIns="50800" wrap="square" tIns="50800">
            <a:noAutofit/>
          </a:bodyPr>
          <a:lstStyle/>
          <a:p>
            <a:pPr indent="-590550" lvl="0" marL="609600" marR="0" rtl="0" algn="l">
              <a:lnSpc>
                <a:spcPct val="120000"/>
              </a:lnSpc>
              <a:spcBef>
                <a:spcPts val="0"/>
              </a:spcBef>
              <a:spcAft>
                <a:spcPts val="0"/>
              </a:spcAft>
              <a:buClr>
                <a:srgbClr val="000000"/>
              </a:buClr>
              <a:buSzPts val="3636"/>
              <a:buFont typeface="Open Sans"/>
              <a:buChar char="•"/>
            </a:pPr>
            <a:r>
              <a:rPr b="1" lang="en-US" sz="2900">
                <a:latin typeface="Open Sans"/>
                <a:ea typeface="Open Sans"/>
                <a:cs typeface="Open Sans"/>
                <a:sym typeface="Open Sans"/>
              </a:rPr>
              <a:t>The system is functional and can couple and decouple two small (mock) vehicles.  </a:t>
            </a:r>
            <a:r>
              <a:rPr lang="en-US" sz="2900">
                <a:latin typeface="Open Sans"/>
                <a:ea typeface="Open Sans"/>
                <a:cs typeface="Open Sans"/>
                <a:sym typeface="Open Sans"/>
              </a:rPr>
              <a:t>Progress made to date includes full design from scratch and completed in house machining of the entire assembly</a:t>
            </a:r>
            <a:endParaRPr b="1" sz="2900">
              <a:latin typeface="Open Sans"/>
              <a:ea typeface="Open Sans"/>
              <a:cs typeface="Open Sans"/>
              <a:sym typeface="Open Sans"/>
            </a:endParaRPr>
          </a:p>
          <a:p>
            <a:pPr indent="-590550" lvl="0" marL="609600" marR="0" rtl="0" algn="l">
              <a:lnSpc>
                <a:spcPct val="120000"/>
              </a:lnSpc>
              <a:spcBef>
                <a:spcPts val="0"/>
              </a:spcBef>
              <a:spcAft>
                <a:spcPts val="0"/>
              </a:spcAft>
              <a:buClr>
                <a:srgbClr val="000000"/>
              </a:buClr>
              <a:buSzPts val="3636"/>
              <a:buFont typeface="Open Sans"/>
              <a:buChar char="•"/>
            </a:pPr>
            <a:r>
              <a:rPr lang="en-US" sz="2900">
                <a:latin typeface="Open Sans"/>
                <a:ea typeface="Open Sans"/>
                <a:cs typeface="Open Sans"/>
                <a:sym typeface="Open Sans"/>
              </a:rPr>
              <a:t>Our team spent too much time in the design and development phase, it would have been beneficial to have more time to fabricate and machine the assembly as nothing in the project was outsourced</a:t>
            </a:r>
            <a:endParaRPr sz="2900">
              <a:latin typeface="Open Sans"/>
              <a:ea typeface="Open Sans"/>
              <a:cs typeface="Open Sans"/>
              <a:sym typeface="Open Sans"/>
            </a:endParaRPr>
          </a:p>
          <a:p>
            <a:pPr indent="-590550" lvl="0" marL="609600" marR="0" rtl="0" algn="l">
              <a:lnSpc>
                <a:spcPct val="120000"/>
              </a:lnSpc>
              <a:spcBef>
                <a:spcPts val="0"/>
              </a:spcBef>
              <a:spcAft>
                <a:spcPts val="0"/>
              </a:spcAft>
              <a:buClr>
                <a:srgbClr val="000000"/>
              </a:buClr>
              <a:buSzPts val="3636"/>
              <a:buFont typeface="Open Sans"/>
              <a:buChar char="•"/>
            </a:pPr>
            <a:r>
              <a:rPr b="1" lang="en-US" sz="2900">
                <a:solidFill>
                  <a:srgbClr val="2D3B45"/>
                </a:solidFill>
                <a:latin typeface="Lato"/>
                <a:ea typeface="Lato"/>
                <a:cs typeface="Lato"/>
                <a:sym typeface="Lato"/>
              </a:rPr>
              <a:t>In </a:t>
            </a:r>
            <a:r>
              <a:rPr b="1" i="0" lang="en-US" sz="2900" u="none" cap="none" strike="noStrike">
                <a:solidFill>
                  <a:srgbClr val="2D3B45"/>
                </a:solidFill>
                <a:latin typeface="Lato"/>
                <a:ea typeface="Lato"/>
                <a:cs typeface="Lato"/>
                <a:sym typeface="Lato"/>
              </a:rPr>
              <a:t>Conclusion</a:t>
            </a:r>
            <a:r>
              <a:rPr b="1" lang="en-US" sz="2900">
                <a:solidFill>
                  <a:srgbClr val="2D3B45"/>
                </a:solidFill>
                <a:latin typeface="Lato"/>
                <a:ea typeface="Lato"/>
                <a:cs typeface="Lato"/>
                <a:sym typeface="Lato"/>
              </a:rPr>
              <a:t> the system is operational for a prototype assembly and a beginning proof of concept.  </a:t>
            </a:r>
            <a:r>
              <a:rPr lang="en-US" sz="2900">
                <a:solidFill>
                  <a:srgbClr val="2D3B45"/>
                </a:solidFill>
                <a:latin typeface="Lato"/>
                <a:ea typeface="Lato"/>
                <a:cs typeface="Lato"/>
                <a:sym typeface="Lato"/>
              </a:rPr>
              <a:t>Our solution should be expanded on  and modified in future (capstone) years.</a:t>
            </a:r>
            <a:r>
              <a:rPr b="1" lang="en-US" sz="2900">
                <a:solidFill>
                  <a:srgbClr val="2D3B45"/>
                </a:solidFill>
                <a:latin typeface="Lato"/>
                <a:ea typeface="Lato"/>
                <a:cs typeface="Lato"/>
                <a:sym typeface="Lato"/>
              </a:rPr>
              <a:t> </a:t>
            </a:r>
            <a:endParaRPr sz="1100">
              <a:highlight>
                <a:schemeClr val="accent4"/>
              </a:highlight>
            </a:endParaRPr>
          </a:p>
        </p:txBody>
      </p:sp>
      <p:sp>
        <p:nvSpPr>
          <p:cNvPr id="219" name="Google Shape;219;p5"/>
          <p:cNvSpPr txBox="1"/>
          <p:nvPr/>
        </p:nvSpPr>
        <p:spPr>
          <a:xfrm>
            <a:off x="363525" y="6713450"/>
            <a:ext cx="13775100" cy="4063500"/>
          </a:xfrm>
          <a:prstGeom prst="rect">
            <a:avLst/>
          </a:prstGeom>
          <a:noFill/>
          <a:ln>
            <a:noFill/>
          </a:ln>
        </p:spPr>
        <p:txBody>
          <a:bodyPr anchorCtr="0" anchor="t" bIns="50800" lIns="50800" spcFirstLastPara="1" rIns="50800" wrap="square" tIns="50800">
            <a:noAutofit/>
          </a:bodyPr>
          <a:lstStyle/>
          <a:p>
            <a:pPr indent="-641350" lvl="0" marL="609600" marR="0" rtl="0" algn="l">
              <a:lnSpc>
                <a:spcPct val="120000"/>
              </a:lnSpc>
              <a:spcBef>
                <a:spcPts val="0"/>
              </a:spcBef>
              <a:spcAft>
                <a:spcPts val="0"/>
              </a:spcAft>
              <a:buClr>
                <a:srgbClr val="2D3B45"/>
              </a:buClr>
              <a:buSzPts val="3452"/>
              <a:buFont typeface="Lato"/>
              <a:buChar char="•"/>
            </a:pPr>
            <a:r>
              <a:rPr lang="en-US" sz="2900">
                <a:solidFill>
                  <a:srgbClr val="2D3B45"/>
                </a:solidFill>
                <a:latin typeface="Lato"/>
                <a:ea typeface="Lato"/>
                <a:cs typeface="Lato"/>
                <a:sym typeface="Lato"/>
              </a:rPr>
              <a:t>Future work that will be done to improve the </a:t>
            </a:r>
            <a:r>
              <a:rPr lang="en-US" sz="2900">
                <a:solidFill>
                  <a:srgbClr val="2D3B45"/>
                </a:solidFill>
                <a:latin typeface="Lato"/>
                <a:ea typeface="Lato"/>
                <a:cs typeface="Lato"/>
                <a:sym typeface="Lato"/>
              </a:rPr>
              <a:t>system</a:t>
            </a:r>
            <a:r>
              <a:rPr lang="en-US" sz="2900">
                <a:solidFill>
                  <a:srgbClr val="2D3B45"/>
                </a:solidFill>
                <a:latin typeface="Lato"/>
                <a:ea typeface="Lato"/>
                <a:cs typeface="Lato"/>
                <a:sym typeface="Lato"/>
              </a:rPr>
              <a:t> includes:</a:t>
            </a:r>
            <a:endParaRPr sz="2900">
              <a:solidFill>
                <a:srgbClr val="2D3B45"/>
              </a:solidFill>
              <a:latin typeface="Lato"/>
              <a:ea typeface="Lato"/>
              <a:cs typeface="Lato"/>
              <a:sym typeface="Lato"/>
            </a:endParaRPr>
          </a:p>
          <a:p>
            <a:pPr indent="-447802" lvl="1" marL="914400" marR="0" rtl="0" algn="l">
              <a:lnSpc>
                <a:spcPct val="120000"/>
              </a:lnSpc>
              <a:spcBef>
                <a:spcPts val="0"/>
              </a:spcBef>
              <a:spcAft>
                <a:spcPts val="0"/>
              </a:spcAft>
              <a:buClr>
                <a:srgbClr val="2D3B45"/>
              </a:buClr>
              <a:buSzPts val="3452"/>
              <a:buFont typeface="Lato"/>
              <a:buChar char="○"/>
            </a:pPr>
            <a:r>
              <a:rPr lang="en-US" sz="2900">
                <a:solidFill>
                  <a:srgbClr val="2D3B45"/>
                </a:solidFill>
                <a:latin typeface="Lato"/>
                <a:ea typeface="Lato"/>
                <a:cs typeface="Lato"/>
                <a:sym typeface="Lato"/>
              </a:rPr>
              <a:t>Mounting the system to the autonomous trikes (when operational)</a:t>
            </a:r>
            <a:endParaRPr sz="2900">
              <a:solidFill>
                <a:srgbClr val="2D3B45"/>
              </a:solidFill>
              <a:latin typeface="Lato"/>
              <a:ea typeface="Lato"/>
              <a:cs typeface="Lato"/>
              <a:sym typeface="Lato"/>
            </a:endParaRPr>
          </a:p>
          <a:p>
            <a:pPr indent="-447802" lvl="1" marL="914400" marR="0" rtl="0" algn="l">
              <a:lnSpc>
                <a:spcPct val="120000"/>
              </a:lnSpc>
              <a:spcBef>
                <a:spcPts val="0"/>
              </a:spcBef>
              <a:spcAft>
                <a:spcPts val="0"/>
              </a:spcAft>
              <a:buClr>
                <a:srgbClr val="2D3B45"/>
              </a:buClr>
              <a:buSzPts val="3452"/>
              <a:buFont typeface="Lato"/>
              <a:buChar char="○"/>
            </a:pPr>
            <a:r>
              <a:rPr lang="en-US" sz="2900">
                <a:solidFill>
                  <a:srgbClr val="2D3B45"/>
                </a:solidFill>
                <a:latin typeface="Lato"/>
                <a:ea typeface="Lato"/>
                <a:cs typeface="Lato"/>
                <a:sym typeface="Lato"/>
              </a:rPr>
              <a:t>Create electrical connection between male and female coupler for data transfer purposes</a:t>
            </a:r>
            <a:endParaRPr sz="2900">
              <a:solidFill>
                <a:srgbClr val="2D3B45"/>
              </a:solidFill>
              <a:latin typeface="Lato"/>
              <a:ea typeface="Lato"/>
              <a:cs typeface="Lato"/>
              <a:sym typeface="Lato"/>
            </a:endParaRPr>
          </a:p>
          <a:p>
            <a:pPr indent="-412750" lvl="1" marL="914400" marR="0" rtl="0" algn="l">
              <a:lnSpc>
                <a:spcPct val="120000"/>
              </a:lnSpc>
              <a:spcBef>
                <a:spcPts val="0"/>
              </a:spcBef>
              <a:spcAft>
                <a:spcPts val="0"/>
              </a:spcAft>
              <a:buClr>
                <a:srgbClr val="2D3B45"/>
              </a:buClr>
              <a:buSzPts val="2900"/>
              <a:buFont typeface="Lato"/>
              <a:buChar char="○"/>
            </a:pPr>
            <a:r>
              <a:rPr lang="en-US" sz="2900">
                <a:solidFill>
                  <a:srgbClr val="2D3B45"/>
                </a:solidFill>
                <a:latin typeface="Lato"/>
                <a:ea typeface="Lato"/>
                <a:cs typeface="Lato"/>
                <a:sym typeface="Lato"/>
              </a:rPr>
              <a:t>Improve mechanism to allow for additional degrees of freedom (universal joint)</a:t>
            </a:r>
            <a:endParaRPr sz="2900">
              <a:solidFill>
                <a:srgbClr val="2D3B45"/>
              </a:solidFill>
              <a:latin typeface="Lato"/>
              <a:ea typeface="Lato"/>
              <a:cs typeface="Lato"/>
              <a:sym typeface="Lato"/>
            </a:endParaRPr>
          </a:p>
          <a:p>
            <a:pPr indent="-412750" lvl="1" marL="914400" marR="0" rtl="0" algn="l">
              <a:lnSpc>
                <a:spcPct val="120000"/>
              </a:lnSpc>
              <a:spcBef>
                <a:spcPts val="0"/>
              </a:spcBef>
              <a:spcAft>
                <a:spcPts val="0"/>
              </a:spcAft>
              <a:buClr>
                <a:srgbClr val="2D3B45"/>
              </a:buClr>
              <a:buSzPts val="2900"/>
              <a:buFont typeface="Lato"/>
              <a:buChar char="○"/>
            </a:pPr>
            <a:r>
              <a:rPr lang="en-US" sz="2900">
                <a:solidFill>
                  <a:srgbClr val="2D3B45"/>
                </a:solidFill>
                <a:latin typeface="Lato"/>
                <a:ea typeface="Lato"/>
                <a:cs typeface="Lato"/>
                <a:sym typeface="Lato"/>
              </a:rPr>
              <a:t>Integrate </a:t>
            </a:r>
            <a:r>
              <a:rPr lang="en-US" sz="2900">
                <a:solidFill>
                  <a:srgbClr val="2D3B45"/>
                </a:solidFill>
                <a:latin typeface="Lato"/>
                <a:ea typeface="Lato"/>
                <a:cs typeface="Lato"/>
                <a:sym typeface="Lato"/>
              </a:rPr>
              <a:t>additional adjustable shock dampening system for increased user comfort</a:t>
            </a:r>
            <a:endParaRPr sz="2900">
              <a:solidFill>
                <a:srgbClr val="2D3B45"/>
              </a:solidFill>
              <a:latin typeface="Lato"/>
              <a:ea typeface="Lato"/>
              <a:cs typeface="Lato"/>
              <a:sym typeface="Lato"/>
            </a:endParaRPr>
          </a:p>
          <a:p>
            <a:pPr indent="-412750" lvl="1" marL="914400" marR="0" rtl="0" algn="l">
              <a:lnSpc>
                <a:spcPct val="120000"/>
              </a:lnSpc>
              <a:spcBef>
                <a:spcPts val="0"/>
              </a:spcBef>
              <a:spcAft>
                <a:spcPts val="0"/>
              </a:spcAft>
              <a:buClr>
                <a:srgbClr val="2D3B45"/>
              </a:buClr>
              <a:buSzPts val="2900"/>
              <a:buFont typeface="Lato"/>
              <a:buChar char="○"/>
            </a:pPr>
            <a:r>
              <a:rPr lang="en-US" sz="2900">
                <a:solidFill>
                  <a:srgbClr val="2D3B45"/>
                </a:solidFill>
                <a:latin typeface="Lato"/>
                <a:ea typeface="Lato"/>
                <a:cs typeface="Lato"/>
                <a:sym typeface="Lato"/>
              </a:rPr>
              <a:t>Machine second set of couplers</a:t>
            </a:r>
            <a:endParaRPr sz="2900">
              <a:solidFill>
                <a:srgbClr val="2D3B45"/>
              </a:solidFill>
              <a:latin typeface="Lato"/>
              <a:ea typeface="Lato"/>
              <a:cs typeface="Lato"/>
              <a:sym typeface="Lato"/>
            </a:endParaRPr>
          </a:p>
          <a:p>
            <a:pPr indent="-412750" lvl="1" marL="914400" marR="0" rtl="0" algn="l">
              <a:lnSpc>
                <a:spcPct val="120000"/>
              </a:lnSpc>
              <a:spcBef>
                <a:spcPts val="0"/>
              </a:spcBef>
              <a:spcAft>
                <a:spcPts val="0"/>
              </a:spcAft>
              <a:buClr>
                <a:srgbClr val="2D3B45"/>
              </a:buClr>
              <a:buSzPts val="2900"/>
              <a:buFont typeface="Lato"/>
              <a:buChar char="○"/>
            </a:pPr>
            <a:r>
              <a:rPr lang="en-US" sz="2900">
                <a:solidFill>
                  <a:srgbClr val="2D3B45"/>
                </a:solidFill>
                <a:latin typeface="Lato"/>
                <a:ea typeface="Lato"/>
                <a:cs typeface="Lato"/>
                <a:sym typeface="Lato"/>
              </a:rPr>
              <a:t>Increase weight reductions to the system</a:t>
            </a:r>
            <a:endParaRPr sz="2900">
              <a:solidFill>
                <a:srgbClr val="2D3B45"/>
              </a:solidFill>
              <a:latin typeface="Lato"/>
              <a:ea typeface="Lato"/>
              <a:cs typeface="Lato"/>
              <a:sym typeface="Lato"/>
            </a:endParaRPr>
          </a:p>
        </p:txBody>
      </p:sp>
      <p:pic>
        <p:nvPicPr>
          <p:cNvPr id="220" name="Google Shape;220;p5"/>
          <p:cNvPicPr preferRelativeResize="0"/>
          <p:nvPr/>
        </p:nvPicPr>
        <p:blipFill>
          <a:blip r:embed="rId4">
            <a:alphaModFix/>
          </a:blip>
          <a:stretch>
            <a:fillRect/>
          </a:stretch>
        </p:blipFill>
        <p:spPr>
          <a:xfrm>
            <a:off x="22110075" y="11662387"/>
            <a:ext cx="1986325" cy="1986325"/>
          </a:xfrm>
          <a:prstGeom prst="rect">
            <a:avLst/>
          </a:prstGeom>
          <a:noFill/>
          <a:ln>
            <a:noFill/>
          </a:ln>
        </p:spPr>
      </p:pic>
      <p:pic>
        <p:nvPicPr>
          <p:cNvPr id="221" name="Google Shape;221;p5"/>
          <p:cNvPicPr preferRelativeResize="0"/>
          <p:nvPr/>
        </p:nvPicPr>
        <p:blipFill rotWithShape="1">
          <a:blip r:embed="rId5">
            <a:alphaModFix/>
          </a:blip>
          <a:srcRect b="0" l="2400" r="0" t="21648"/>
          <a:stretch/>
        </p:blipFill>
        <p:spPr>
          <a:xfrm>
            <a:off x="14853100" y="7814063"/>
            <a:ext cx="9243301" cy="3660498"/>
          </a:xfrm>
          <a:prstGeom prst="rect">
            <a:avLst/>
          </a:prstGeom>
          <a:noFill/>
          <a:ln>
            <a:noFill/>
          </a:ln>
        </p:spPr>
      </p:pic>
      <p:pic>
        <p:nvPicPr>
          <p:cNvPr id="222" name="Google Shape;222;p5"/>
          <p:cNvPicPr preferRelativeResize="0"/>
          <p:nvPr/>
        </p:nvPicPr>
        <p:blipFill rotWithShape="1">
          <a:blip r:embed="rId6">
            <a:alphaModFix/>
          </a:blip>
          <a:srcRect b="0" l="0" r="0" t="5704"/>
          <a:stretch/>
        </p:blipFill>
        <p:spPr>
          <a:xfrm>
            <a:off x="363525" y="1610750"/>
            <a:ext cx="5144775" cy="366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idx="2" type="body"/>
          </p:nvPr>
        </p:nvSpPr>
        <p:spPr>
          <a:xfrm>
            <a:off x="8013025" y="2654425"/>
            <a:ext cx="14829000" cy="8920800"/>
          </a:xfrm>
          <a:prstGeom prst="rect">
            <a:avLst/>
          </a:prstGeom>
          <a:noFill/>
          <a:ln>
            <a:noFill/>
          </a:ln>
        </p:spPr>
        <p:txBody>
          <a:bodyPr anchorCtr="0" anchor="t" bIns="50800" lIns="50800" spcFirstLastPara="1" rIns="50800" wrap="square" tIns="50800">
            <a:normAutofit fontScale="70000" lnSpcReduction="20000"/>
          </a:bodyPr>
          <a:lstStyle/>
          <a:p>
            <a:pPr indent="0" lvl="0" marL="0" rtl="0" algn="l">
              <a:lnSpc>
                <a:spcPct val="90000"/>
              </a:lnSpc>
              <a:spcBef>
                <a:spcPts val="0"/>
              </a:spcBef>
              <a:spcAft>
                <a:spcPts val="0"/>
              </a:spcAft>
              <a:buClr>
                <a:srgbClr val="000000"/>
              </a:buClr>
              <a:buSzPct val="108188"/>
              <a:buFont typeface="Open Sans"/>
              <a:buNone/>
            </a:pPr>
            <a:r>
              <a:rPr lang="en-US" sz="5457">
                <a:latin typeface="Open Sans"/>
                <a:ea typeface="Open Sans"/>
                <a:cs typeface="Open Sans"/>
                <a:sym typeface="Open Sans"/>
              </a:rPr>
              <a:t>Team </a:t>
            </a:r>
            <a:r>
              <a:rPr lang="en-US" sz="5457">
                <a:latin typeface="Open Sans"/>
                <a:ea typeface="Open Sans"/>
                <a:cs typeface="Open Sans"/>
                <a:sym typeface="Open Sans"/>
              </a:rPr>
              <a:t>µAV Linked Vehicles </a:t>
            </a:r>
            <a:r>
              <a:rPr lang="en-US" sz="5457">
                <a:latin typeface="Open Sans"/>
                <a:ea typeface="Open Sans"/>
                <a:cs typeface="Open Sans"/>
                <a:sym typeface="Open Sans"/>
              </a:rPr>
              <a:t>wishes to thank:</a:t>
            </a:r>
            <a:endParaRPr sz="5457"/>
          </a:p>
          <a:p>
            <a:pPr indent="-617854" lvl="0" marL="609600" rtl="0" algn="l">
              <a:lnSpc>
                <a:spcPct val="90000"/>
              </a:lnSpc>
              <a:spcBef>
                <a:spcPts val="4500"/>
              </a:spcBef>
              <a:spcAft>
                <a:spcPts val="0"/>
              </a:spcAft>
              <a:buClr>
                <a:srgbClr val="000000"/>
              </a:buClr>
              <a:buSzPct val="100000"/>
              <a:buFont typeface="Arial"/>
              <a:buChar char="•"/>
            </a:pPr>
            <a:r>
              <a:rPr b="1" lang="en-US" sz="5457">
                <a:latin typeface="Open Sans"/>
                <a:ea typeface="Open Sans"/>
                <a:cs typeface="Open Sans"/>
                <a:sym typeface="Open Sans"/>
              </a:rPr>
              <a:t>Faculty mentor:</a:t>
            </a:r>
            <a:r>
              <a:rPr lang="en-US" sz="5457">
                <a:latin typeface="Open Sans"/>
                <a:ea typeface="Open Sans"/>
                <a:cs typeface="Open Sans"/>
                <a:sym typeface="Open Sans"/>
              </a:rPr>
              <a:t> J</a:t>
            </a:r>
            <a:r>
              <a:rPr lang="en-US" sz="5457">
                <a:latin typeface="Open Sans"/>
                <a:ea typeface="Open Sans"/>
                <a:cs typeface="Open Sans"/>
                <a:sym typeface="Open Sans"/>
              </a:rPr>
              <a:t>ong Yoon</a:t>
            </a:r>
            <a:endParaRPr sz="5457">
              <a:latin typeface="Open Sans"/>
              <a:ea typeface="Open Sans"/>
              <a:cs typeface="Open Sans"/>
              <a:sym typeface="Open Sans"/>
            </a:endParaRPr>
          </a:p>
          <a:p>
            <a:pPr indent="-617854" lvl="0" marL="609600" rtl="0" algn="l">
              <a:lnSpc>
                <a:spcPct val="90000"/>
              </a:lnSpc>
              <a:spcBef>
                <a:spcPts val="4500"/>
              </a:spcBef>
              <a:spcAft>
                <a:spcPts val="0"/>
              </a:spcAft>
              <a:buClr>
                <a:srgbClr val="000000"/>
              </a:buClr>
              <a:buSzPct val="100000"/>
              <a:buFont typeface="Arial"/>
              <a:buChar char="•"/>
            </a:pPr>
            <a:r>
              <a:rPr b="1" lang="en-US" sz="5457">
                <a:latin typeface="Open Sans"/>
                <a:ea typeface="Open Sans"/>
                <a:cs typeface="Open Sans"/>
                <a:sym typeface="Open Sans"/>
              </a:rPr>
              <a:t>Sponsor technical mentor: </a:t>
            </a:r>
            <a:r>
              <a:rPr lang="en-US" sz="5457">
                <a:latin typeface="Open Sans"/>
                <a:ea typeface="Open Sans"/>
                <a:cs typeface="Open Sans"/>
                <a:sym typeface="Open Sans"/>
              </a:rPr>
              <a:t>Tyler Folsom</a:t>
            </a:r>
            <a:endParaRPr sz="5457"/>
          </a:p>
          <a:p>
            <a:pPr indent="-617854" lvl="0" marL="609600" rtl="0" algn="l">
              <a:lnSpc>
                <a:spcPct val="90000"/>
              </a:lnSpc>
              <a:spcBef>
                <a:spcPts val="4500"/>
              </a:spcBef>
              <a:spcAft>
                <a:spcPts val="0"/>
              </a:spcAft>
              <a:buClr>
                <a:srgbClr val="000000"/>
              </a:buClr>
              <a:buSzPct val="100000"/>
              <a:buFont typeface="Arial"/>
              <a:buChar char="•"/>
            </a:pPr>
            <a:r>
              <a:rPr b="1" lang="en-US" sz="5457">
                <a:latin typeface="Open Sans"/>
                <a:ea typeface="Open Sans"/>
                <a:cs typeface="Open Sans"/>
                <a:sym typeface="Open Sans"/>
              </a:rPr>
              <a:t>Sponsor: </a:t>
            </a:r>
            <a:r>
              <a:rPr lang="en-US" sz="5457">
                <a:latin typeface="Open Sans"/>
                <a:ea typeface="Open Sans"/>
                <a:cs typeface="Open Sans"/>
                <a:sym typeface="Open Sans"/>
              </a:rPr>
              <a:t>µAV</a:t>
            </a:r>
            <a:endParaRPr sz="5457">
              <a:latin typeface="Open Sans"/>
              <a:ea typeface="Open Sans"/>
              <a:cs typeface="Open Sans"/>
              <a:sym typeface="Open Sans"/>
            </a:endParaRPr>
          </a:p>
          <a:p>
            <a:pPr indent="-617854" lvl="0" marL="609600" rtl="0" algn="l">
              <a:lnSpc>
                <a:spcPct val="90000"/>
              </a:lnSpc>
              <a:spcBef>
                <a:spcPts val="4500"/>
              </a:spcBef>
              <a:spcAft>
                <a:spcPts val="0"/>
              </a:spcAft>
              <a:buClr>
                <a:srgbClr val="000000"/>
              </a:buClr>
              <a:buSzPct val="100000"/>
              <a:buFont typeface="Arial"/>
              <a:buChar char="•"/>
            </a:pPr>
            <a:r>
              <a:rPr b="1" lang="en-US" sz="5457">
                <a:latin typeface="Open Sans"/>
                <a:ea typeface="Open Sans"/>
                <a:cs typeface="Open Sans"/>
                <a:sym typeface="Open Sans"/>
              </a:rPr>
              <a:t>Collaboratory: </a:t>
            </a:r>
            <a:r>
              <a:rPr lang="en-US" sz="5457">
                <a:latin typeface="Open Sans"/>
                <a:ea typeface="Open Sans"/>
                <a:cs typeface="Open Sans"/>
                <a:sym typeface="Open Sans"/>
              </a:rPr>
              <a:t>Jacob Roth and Bill Anderson</a:t>
            </a:r>
            <a:endParaRPr sz="5457">
              <a:latin typeface="Open Sans"/>
              <a:ea typeface="Open Sans"/>
              <a:cs typeface="Open Sans"/>
              <a:sym typeface="Open Sans"/>
            </a:endParaRPr>
          </a:p>
          <a:p>
            <a:pPr indent="0" lvl="0" marL="0" rtl="0" algn="l">
              <a:lnSpc>
                <a:spcPct val="90000"/>
              </a:lnSpc>
              <a:spcBef>
                <a:spcPts val="4500"/>
              </a:spcBef>
              <a:spcAft>
                <a:spcPts val="0"/>
              </a:spcAft>
              <a:buNone/>
            </a:pPr>
            <a:r>
              <a:t/>
            </a:r>
            <a:endParaRPr sz="5457">
              <a:latin typeface="Open Sans"/>
              <a:ea typeface="Open Sans"/>
              <a:cs typeface="Open Sans"/>
              <a:sym typeface="Open Sans"/>
            </a:endParaRPr>
          </a:p>
          <a:p>
            <a:pPr indent="-711580" lvl="1" marL="1219200" rtl="0" algn="l">
              <a:lnSpc>
                <a:spcPct val="90000"/>
              </a:lnSpc>
              <a:spcBef>
                <a:spcPts val="4500"/>
              </a:spcBef>
              <a:spcAft>
                <a:spcPts val="0"/>
              </a:spcAft>
              <a:buSzPct val="100000"/>
              <a:buFont typeface="Open Sans"/>
              <a:buChar char="•"/>
            </a:pPr>
            <a:r>
              <a:rPr lang="en-US" sz="5457">
                <a:latin typeface="Open Sans"/>
                <a:ea typeface="Open Sans"/>
                <a:cs typeface="Open Sans"/>
                <a:sym typeface="Open Sans"/>
              </a:rPr>
              <a:t>Without the help of the aforementioned </a:t>
            </a:r>
            <a:r>
              <a:rPr lang="en-US" sz="5457">
                <a:latin typeface="Open Sans"/>
                <a:ea typeface="Open Sans"/>
                <a:cs typeface="Open Sans"/>
                <a:sym typeface="Open Sans"/>
              </a:rPr>
              <a:t>individuals</a:t>
            </a:r>
            <a:r>
              <a:rPr lang="en-US" sz="5457">
                <a:latin typeface="Open Sans"/>
                <a:ea typeface="Open Sans"/>
                <a:cs typeface="Open Sans"/>
                <a:sym typeface="Open Sans"/>
              </a:rPr>
              <a:t> this project would not have been possible.  </a:t>
            </a:r>
            <a:endParaRPr sz="5457">
              <a:latin typeface="Open Sans"/>
              <a:ea typeface="Open Sans"/>
              <a:cs typeface="Open Sans"/>
              <a:sym typeface="Open Sans"/>
            </a:endParaRPr>
          </a:p>
          <a:p>
            <a:pPr indent="0" lvl="0" marL="609600" rtl="0" algn="l">
              <a:lnSpc>
                <a:spcPct val="90000"/>
              </a:lnSpc>
              <a:spcBef>
                <a:spcPts val="4500"/>
              </a:spcBef>
              <a:spcAft>
                <a:spcPts val="0"/>
              </a:spcAft>
              <a:buNone/>
            </a:pPr>
            <a:r>
              <a:t/>
            </a:r>
            <a:endParaRPr sz="6369"/>
          </a:p>
          <a:p>
            <a:pPr indent="0" lvl="0" marL="0" rtl="0" algn="l">
              <a:lnSpc>
                <a:spcPct val="90000"/>
              </a:lnSpc>
              <a:spcBef>
                <a:spcPts val="4500"/>
              </a:spcBef>
              <a:spcAft>
                <a:spcPts val="0"/>
              </a:spcAft>
              <a:buClr>
                <a:srgbClr val="000000"/>
              </a:buClr>
              <a:buSzPct val="123000"/>
              <a:buFont typeface="Arial"/>
              <a:buNone/>
            </a:pPr>
            <a:r>
              <a:t/>
            </a:r>
            <a:endParaRPr>
              <a:latin typeface="Open Sans"/>
              <a:ea typeface="Open Sans"/>
              <a:cs typeface="Open Sans"/>
              <a:sym typeface="Open Sans"/>
            </a:endParaRPr>
          </a:p>
        </p:txBody>
      </p:sp>
      <p:sp>
        <p:nvSpPr>
          <p:cNvPr id="228" name="Google Shape;228;p6"/>
          <p:cNvSpPr txBox="1"/>
          <p:nvPr/>
        </p:nvSpPr>
        <p:spPr>
          <a:xfrm>
            <a:off x="0" y="0"/>
            <a:ext cx="24384000" cy="1828800"/>
          </a:xfrm>
          <a:prstGeom prst="rect">
            <a:avLst/>
          </a:prstGeom>
          <a:solidFill>
            <a:srgbClr val="E8D3A2"/>
          </a:solidFill>
          <a:ln>
            <a:noFill/>
          </a:ln>
          <a:effectLst>
            <a:outerShdw blurRad="50800" rotWithShape="0" algn="ctr" dir="5400000" dist="50800">
              <a:srgbClr val="000000">
                <a:alpha val="7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267E"/>
              </a:buClr>
              <a:buSzPts val="9600"/>
              <a:buFont typeface="Encode Sans Black"/>
              <a:buNone/>
            </a:pPr>
            <a:r>
              <a:rPr b="1" i="0" lang="en-US" sz="7000" u="none" cap="none" strike="noStrike">
                <a:solidFill>
                  <a:srgbClr val="58267E"/>
                </a:solidFill>
                <a:latin typeface="Encode Sans Black"/>
                <a:ea typeface="Encode Sans Black"/>
                <a:cs typeface="Encode Sans Black"/>
                <a:sym typeface="Encode Sans Black"/>
              </a:rPr>
              <a:t>ACKNOWLEDGEMENTS</a:t>
            </a:r>
            <a:endParaRPr b="1" i="0" sz="7000" u="none" cap="none" strike="noStrike">
              <a:solidFill>
                <a:srgbClr val="58267E"/>
              </a:solidFill>
              <a:latin typeface="Encode Sans Black"/>
              <a:ea typeface="Encode Sans Black"/>
              <a:cs typeface="Encode Sans Black"/>
              <a:sym typeface="Encode Sans Black"/>
            </a:endParaRPr>
          </a:p>
        </p:txBody>
      </p:sp>
      <p:pic>
        <p:nvPicPr>
          <p:cNvPr id="229" name="Google Shape;229;p6"/>
          <p:cNvPicPr preferRelativeResize="0"/>
          <p:nvPr/>
        </p:nvPicPr>
        <p:blipFill rotWithShape="1">
          <a:blip r:embed="rId3">
            <a:alphaModFix/>
          </a:blip>
          <a:srcRect b="0" l="0" r="0" t="0"/>
          <a:stretch/>
        </p:blipFill>
        <p:spPr>
          <a:xfrm>
            <a:off x="2214893" y="3671541"/>
            <a:ext cx="3363375" cy="3245718"/>
          </a:xfrm>
          <a:prstGeom prst="rect">
            <a:avLst/>
          </a:prstGeom>
          <a:noFill/>
          <a:ln>
            <a:noFill/>
          </a:ln>
        </p:spPr>
      </p:pic>
      <p:pic>
        <p:nvPicPr>
          <p:cNvPr id="230" name="Google Shape;230;p6"/>
          <p:cNvPicPr preferRelativeResize="0"/>
          <p:nvPr/>
        </p:nvPicPr>
        <p:blipFill rotWithShape="1">
          <a:blip r:embed="rId4">
            <a:alphaModFix/>
          </a:blip>
          <a:srcRect b="0" l="0" r="0" t="0"/>
          <a:stretch/>
        </p:blipFill>
        <p:spPr>
          <a:xfrm>
            <a:off x="753163" y="7604800"/>
            <a:ext cx="6286801" cy="1958925"/>
          </a:xfrm>
          <a:prstGeom prst="rect">
            <a:avLst/>
          </a:prstGeom>
          <a:noFill/>
          <a:ln>
            <a:noFill/>
          </a:ln>
        </p:spPr>
      </p:pic>
      <p:sp>
        <p:nvSpPr>
          <p:cNvPr id="231" name="Google Shape;231;p6"/>
          <p:cNvSpPr txBox="1"/>
          <p:nvPr/>
        </p:nvSpPr>
        <p:spPr>
          <a:xfrm>
            <a:off x="218132" y="12210195"/>
            <a:ext cx="23947735" cy="1402509"/>
          </a:xfrm>
          <a:prstGeom prst="rect">
            <a:avLst/>
          </a:prstGeom>
          <a:noFill/>
          <a:ln>
            <a:noFill/>
          </a:ln>
        </p:spPr>
        <p:txBody>
          <a:bodyPr anchorCtr="0" anchor="t" bIns="50800" lIns="50800" spcFirstLastPara="1" rIns="50800" wrap="square" tIns="50800">
            <a:normAutofit/>
          </a:bodyPr>
          <a:lstStyle/>
          <a:p>
            <a:pPr indent="-25400" lvl="0" marL="25400" marR="0" rtl="0" algn="l">
              <a:lnSpc>
                <a:spcPct val="115000"/>
              </a:lnSpc>
              <a:spcBef>
                <a:spcPts val="0"/>
              </a:spcBef>
              <a:spcAft>
                <a:spcPts val="0"/>
              </a:spcAft>
              <a:buClr>
                <a:srgbClr val="5E5E5E"/>
              </a:buClr>
              <a:buSzPts val="1680"/>
              <a:buFont typeface="Calibri"/>
              <a:buNone/>
            </a:pPr>
            <a:r>
              <a:t/>
            </a:r>
            <a:endParaRPr b="0" i="0" sz="2400" u="none" cap="none" strike="noStrike">
              <a:solidFill>
                <a:srgbClr val="5E5E5E"/>
              </a:solidFill>
              <a:latin typeface="Open Sans"/>
              <a:ea typeface="Open Sans"/>
              <a:cs typeface="Open Sans"/>
              <a:sym typeface="Open Sans"/>
            </a:endParaRPr>
          </a:p>
          <a:p>
            <a:pPr indent="-25400" lvl="0" marL="25400" marR="0" rtl="0" algn="ctr">
              <a:lnSpc>
                <a:spcPct val="115000"/>
              </a:lnSpc>
              <a:spcBef>
                <a:spcPts val="0"/>
              </a:spcBef>
              <a:spcAft>
                <a:spcPts val="0"/>
              </a:spcAft>
              <a:buClr>
                <a:srgbClr val="5E5E5E"/>
              </a:buClr>
              <a:buSzPts val="1820"/>
              <a:buFont typeface="Calibri"/>
              <a:buNone/>
            </a:pPr>
            <a:r>
              <a:rPr b="1" lang="en-US" sz="2600">
                <a:solidFill>
                  <a:schemeClr val="dk1"/>
                </a:solidFill>
                <a:latin typeface="Open Sans"/>
                <a:ea typeface="Open Sans"/>
                <a:cs typeface="Open Sans"/>
                <a:sym typeface="Open Sans"/>
              </a:rPr>
              <a:t>µAV Linked Vehicles</a:t>
            </a:r>
            <a:r>
              <a:rPr b="1" i="0" lang="en-US" sz="2600" u="none" cap="none" strike="noStrike">
                <a:solidFill>
                  <a:srgbClr val="5E5E5E"/>
                </a:solidFill>
                <a:latin typeface="Open Sans"/>
                <a:ea typeface="Open Sans"/>
                <a:cs typeface="Open Sans"/>
                <a:sym typeface="Open Sans"/>
              </a:rPr>
              <a:t> 2022 — 2023</a:t>
            </a:r>
            <a:endParaRPr/>
          </a:p>
          <a:p>
            <a:pPr indent="-25400" lvl="0" marL="25400" marR="0" rtl="0" algn="ctr">
              <a:lnSpc>
                <a:spcPct val="115000"/>
              </a:lnSpc>
              <a:spcBef>
                <a:spcPts val="0"/>
              </a:spcBef>
              <a:spcAft>
                <a:spcPts val="0"/>
              </a:spcAft>
              <a:buClr>
                <a:srgbClr val="5E5E5E"/>
              </a:buClr>
              <a:buSzPts val="1680"/>
              <a:buFont typeface="Calibri"/>
              <a:buNone/>
            </a:pPr>
            <a:r>
              <a:rPr b="0" i="0" lang="en-US" sz="2400" u="none" cap="none" strike="noStrike">
                <a:solidFill>
                  <a:srgbClr val="5E5E5E"/>
                </a:solidFill>
                <a:latin typeface="Open Sans"/>
                <a:ea typeface="Open Sans"/>
                <a:cs typeface="Open Sans"/>
                <a:sym typeface="Open Sans"/>
              </a:rPr>
              <a:t>Slide 6/6</a:t>
            </a:r>
            <a:endParaRPr/>
          </a:p>
        </p:txBody>
      </p:sp>
      <p:pic>
        <p:nvPicPr>
          <p:cNvPr id="232" name="Google Shape;232;p6"/>
          <p:cNvPicPr preferRelativeResize="0"/>
          <p:nvPr/>
        </p:nvPicPr>
        <p:blipFill rotWithShape="1">
          <a:blip r:embed="rId5">
            <a:alphaModFix/>
          </a:blip>
          <a:srcRect b="27301" l="0" r="0" t="31137"/>
          <a:stretch/>
        </p:blipFill>
        <p:spPr>
          <a:xfrm>
            <a:off x="1539950" y="10251275"/>
            <a:ext cx="4713250" cy="195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Custom 5">
      <a:dk1>
        <a:srgbClr val="4B2E83"/>
      </a:dk1>
      <a:lt1>
        <a:srgbClr val="E8D3A2"/>
      </a:lt1>
      <a:dk2>
        <a:srgbClr val="4B2E83"/>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Dorian Varga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0x010100AA7ECB35D79A064E8BE947A8B4755028</vt:lpwstr>
  </property>
</Properties>
</file>